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FE7B1E3-3311-4278-B336-AB2E48A889AF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0224D79-ABCA-4A67-BF36-193E3CD4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73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B9A07-FCF3-405E-BC3C-7AF9E88AE11D}" type="datetime1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61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3427B-A917-47D8-8DE4-DC44028F2796}" type="datetime1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7EECB-3027-42E2-8007-017E2684B7FE}" type="datetime1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15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0C38-14C6-42E2-BADE-9954832F4204}" type="datetime1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99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95AF8-E89F-4183-987F-69A2C99FA5C4}" type="datetime1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6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5628-7DE0-4371-9E33-F1DFCA506A23}" type="datetime1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1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8AC4-7949-4A5F-9DC7-131254EDE619}" type="datetime1">
              <a:rPr lang="en-US" smtClean="0"/>
              <a:t>9/20/2024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0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9135F-9538-43F4-8B00-8AE1CD4630AA}" type="datetime1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2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0C28C-1221-4FDC-9832-5EF5BD558F11}" type="datetime1">
              <a:rPr lang="en-US" smtClean="0"/>
              <a:t>9/20/2024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9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939FF-2D81-4423-AD34-2D55E8CD0829}" type="datetime1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6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CA19A-60A8-4839-B5C5-32B2C56F6AF0}" type="datetime1">
              <a:rPr lang="en-US" smtClean="0"/>
              <a:t>9/20/2024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C5C44-C538-4F1C-A0DE-4D566511E615}" type="datetime1">
              <a:rPr lang="en-US" smtClean="0"/>
              <a:t>9/20/2024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Client in Winter: Estate Planning Considerations for the Last Few Miles Before the Big Sleep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7845-5B53-4307-8B3E-C88338648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3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Client in Winter:</a:t>
            </a:r>
            <a:b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Estate Planning Considerations for the Last Few Miles Before the Big Sleep</a:t>
            </a:r>
            <a:endParaRPr lang="en-US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Aejaz A. Dar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Yates Campbell LLP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858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Income Taxes – </a:t>
            </a:r>
            <a:r>
              <a:rPr 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various planning strategies (cont.)</a:t>
            </a:r>
            <a:endParaRPr lang="en-US" sz="3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Achieving a step-up in basis –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I.R.C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§ 1014.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Trust distribution or termination.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of swap power.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Ricochet gift –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I.R.C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§ 1014(e).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Minimizing valuation discounts.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Loss preservation –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I.R.C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§§ 1015(e) &amp; 1041(b)(2).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6210993" cy="365125"/>
          </a:xfrm>
        </p:spPr>
        <p:txBody>
          <a:bodyPr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Client in Winter: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Estate Planning Considerations for the Last Few Miles Before the Big Sleep</a:t>
            </a:r>
            <a:endParaRPr 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584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  <a:br>
              <a:rPr 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Main: 703.273.4230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Direct: 703.896.1170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adar@yatescampbell.com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6239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am I?  (TM Vice Admiral James Stockdale)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am I here?  (TM Vice Admiral James Stockdale)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6210993" cy="365125"/>
          </a:xfrm>
        </p:spPr>
        <p:txBody>
          <a:bodyPr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Client in Winter: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Estate Planning Considerations for the Last Few Miles Before the Big Sleep</a:t>
            </a:r>
            <a:endParaRPr 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2FE7845-5B53-4307-8B3E-C8833864833B}" type="slidenum"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010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Preliminary Issues</a:t>
            </a:r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is my client?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ethical rules am I subject to, and how do they limit the scope of my action?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Confidentiality of Information – Rule 1.6 of the Virginia Rules of Professional Conduct.</a:t>
            </a: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 with Impairment – Rule 1.14 of the Virginia Rules of Professional Conduct.</a:t>
            </a: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authority do I otherwise have?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applicable documents, and what do they say?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other information do I need to effectively represent my client?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6210993" cy="365125"/>
          </a:xfrm>
        </p:spPr>
        <p:txBody>
          <a:bodyPr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Client in Winter: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Estate Planning Considerations for the Last Few Miles Before the Big Sleep</a:t>
            </a:r>
            <a:endParaRPr 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4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of Attorney - </a:t>
            </a:r>
            <a:r>
              <a:rPr 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threshold review</a:t>
            </a:r>
            <a:endParaRPr lang="en-US" sz="3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Durable – Va. Code § 64.2-1602.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Springing vs. Effective Immediately – Va. Code § 64.2-1607.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authorities have been granted?</a:t>
            </a: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Statutory subjects – Va. Code §§ 64.2-1625 to 64.2-1638.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authorities – Va. Code § 64.2-1622.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“[D]o all acts that a principal could do” – Va. Code § 64.2-1622.</a:t>
            </a: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6210993" cy="365125"/>
          </a:xfrm>
        </p:spPr>
        <p:txBody>
          <a:bodyPr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Client in Winter: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Estate Planning Considerations for the Last Few Miles Before the Big Sleep</a:t>
            </a:r>
            <a:endParaRPr 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380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of Attorney – </a:t>
            </a:r>
            <a:r>
              <a:rPr 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generally </a:t>
            </a:r>
            <a:endParaRPr lang="en-US" sz="3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Statutory subjects.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“Operation of entity or business” – Va. Code § 64.2-1630.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“Estates, trusts, and other beneficial interests” – Va. Code § 64.2-1632.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“Retirement plans” – Va. Code § 64.2-1636.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“Taxes” – Va. Code § 64.2-1637.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authorities.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“Create, amend, revoke, or terminate an inter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vivos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trust” – Va. Code § 64.2-1622(A)(1).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“Create or change rights of survivorship” – Va. Code § 64.2-1622(A)(3).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“Create or change a beneficiary designation” – Va. Code § 64.2-1622(A)(4).</a:t>
            </a: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838200" y="6356349"/>
            <a:ext cx="62109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Client in Winter: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Estate Planning Considerations for the Last Few Miles Before the Big Sleep</a:t>
            </a:r>
            <a:endParaRPr 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163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of Attorney – </a:t>
            </a:r>
            <a:r>
              <a:rPr 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gifting specifically</a:t>
            </a:r>
            <a:endParaRPr lang="en-US" sz="3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authority has the principal granted to the agent to make gifts?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Va. Code §§ 64.2-1622(A)(2) &amp; 64.2-1638.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“Personal and family maintenance” statutory subject – Va. Code § 64.2-1634.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“[D]o all acts that a principal could do” – Va. Code § 64.2-1622(H).</a:t>
            </a: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Overlapping authority – Va. Code § 64.2-1622(E).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limitations apply to the agent’s gifting authority?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Va. Code § 64.2-1638(B) &amp; (C).</a:t>
            </a: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Va. Code § 64.2-1622(B).</a:t>
            </a: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Savings provisions.</a:t>
            </a:r>
          </a:p>
          <a:p>
            <a:pPr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Duties – Va. Code § 64.2-1612. ((A) duties are non-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waivable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(B) duties are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waivable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6210993" cy="365125"/>
          </a:xfrm>
        </p:spPr>
        <p:txBody>
          <a:bodyPr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Client in Winter: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Estate Planning Considerations for the Last Few Miles Before the Big Sleep</a:t>
            </a:r>
            <a:endParaRPr 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183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 Taxes – </a:t>
            </a:r>
            <a:r>
              <a:rPr 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various planning strategies</a:t>
            </a:r>
            <a:endParaRPr lang="en-US" sz="3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 exclusion gifts –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I.R.C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§ 2503(b).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 payment of educational and medical expenses –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I.R.C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§ 2503(e).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Pre-funding of credit-shelter/bypass trust &amp; use of GST exemption (compare with portability election).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 valuation discounts.</a:t>
            </a: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 of non-aggregation.</a:t>
            </a: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Gifting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fractional interests.</a:t>
            </a:r>
          </a:p>
          <a:p>
            <a:pPr lvl="1"/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Altering or modifying governing documents for closely-held entities.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situs of assets (for state transfer tax purposes).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6210993" cy="365125"/>
          </a:xfrm>
        </p:spPr>
        <p:txBody>
          <a:bodyPr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Client in Winter: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Estate Planning Considerations for the Last Few Miles Before the Big Sleep</a:t>
            </a:r>
            <a:endParaRPr 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165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Income Taxes – </a:t>
            </a:r>
            <a:r>
              <a:rPr 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various planning strategies</a:t>
            </a:r>
            <a:endParaRPr lang="en-US" sz="3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Accelerating income on final 1040:</a:t>
            </a: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available carryforwards/carryovers and deductions before lost.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Compare (1) individual and estate/trust tax brackets and (2) decedent’s and beneficiary’s tax brackets.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Withdrawals from tax-deferred retirement accounts.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Roth conversions.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 of capital assets.</a:t>
            </a: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Receipt of installment obligations.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6210993" cy="365125"/>
          </a:xfrm>
        </p:spPr>
        <p:txBody>
          <a:bodyPr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Client in Winter: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Estate Planning Considerations for the Last Few Miles Before the Big Sleep</a:t>
            </a:r>
            <a:endParaRPr 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644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Income Taxes – </a:t>
            </a:r>
            <a:r>
              <a:rPr lang="en-US" sz="3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various planning strategies (cont.)</a:t>
            </a:r>
            <a:endParaRPr lang="en-US" sz="36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Accelerating deductions on final 1040.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Charitable 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donations</a:t>
            </a:r>
            <a:r>
              <a:rPr 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Harvesting capital losses.</a:t>
            </a:r>
          </a:p>
          <a:p>
            <a:pPr lvl="1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7845-5B53-4307-8B3E-C8833864833B}" type="slidenum">
              <a:rPr lang="en-US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356349"/>
            <a:ext cx="6210993" cy="365125"/>
          </a:xfrm>
        </p:spPr>
        <p:txBody>
          <a:bodyPr anchor="ctr"/>
          <a:lstStyle/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Client in Winter: </a:t>
            </a:r>
            <a:r>
              <a:rPr lang="en-US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Estate Planning Considerations for the Last Few Miles Before the Big Sleep</a:t>
            </a:r>
            <a:endParaRPr 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35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837</Words>
  <Application>Microsoft Office PowerPoint</Application>
  <PresentationFormat>Widescreen</PresentationFormat>
  <Paragraphs>138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The Client in Winter:  Estate Planning Considerations for the Last Few Miles Before the Big Sleep</vt:lpstr>
      <vt:lpstr>Introduction</vt:lpstr>
      <vt:lpstr>Preliminary Issues</vt:lpstr>
      <vt:lpstr>Power of Attorney - threshold review</vt:lpstr>
      <vt:lpstr>Power of Attorney – planning generally </vt:lpstr>
      <vt:lpstr>Power of Attorney – gifting specifically</vt:lpstr>
      <vt:lpstr>Transfer Taxes – various planning strategies</vt:lpstr>
      <vt:lpstr>Income Taxes – various planning strategies</vt:lpstr>
      <vt:lpstr>Income Taxes – various planning strategies (cont.)</vt:lpstr>
      <vt:lpstr>Income Taxes – various planning strategies (cont.)</vt:lpstr>
      <vt:lpstr>Contact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Client in Winter:  Estate Planning Considerations for the Last Few Miles Before the Big Sleep</dc:title>
  <dc:creator>Aejaz Dar</dc:creator>
  <cp:lastModifiedBy>Aejaz Dar</cp:lastModifiedBy>
  <cp:revision>23</cp:revision>
  <cp:lastPrinted>2024-09-20T17:57:48Z</cp:lastPrinted>
  <dcterms:created xsi:type="dcterms:W3CDTF">2024-09-19T21:18:50Z</dcterms:created>
  <dcterms:modified xsi:type="dcterms:W3CDTF">2024-09-20T18:32:53Z</dcterms:modified>
</cp:coreProperties>
</file>