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heme/themeOverride3.xml" ContentType="application/vnd.openxmlformats-officedocument.themeOverride+xml"/>
  <Override PartName="/ppt/tags/tag3.xml" ContentType="application/vnd.openxmlformats-officedocument.presentationml.tags+xml"/>
  <Override PartName="/ppt/theme/themeOverride4.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77" r:id="rId3"/>
    <p:sldId id="278" r:id="rId4"/>
    <p:sldId id="303" r:id="rId5"/>
    <p:sldId id="305" r:id="rId6"/>
    <p:sldId id="302" r:id="rId7"/>
    <p:sldId id="304" r:id="rId8"/>
    <p:sldId id="308" r:id="rId9"/>
    <p:sldId id="309" r:id="rId10"/>
    <p:sldId id="310" r:id="rId11"/>
    <p:sldId id="311" r:id="rId12"/>
    <p:sldId id="306" r:id="rId13"/>
    <p:sldId id="312" r:id="rId14"/>
    <p:sldId id="313" r:id="rId15"/>
    <p:sldId id="314" r:id="rId16"/>
    <p:sldId id="301" r:id="rId17"/>
    <p:sldId id="260" r:id="rId18"/>
    <p:sldId id="261" r:id="rId19"/>
    <p:sldId id="265" r:id="rId20"/>
    <p:sldId id="263" r:id="rId21"/>
    <p:sldId id="266" r:id="rId22"/>
    <p:sldId id="279" r:id="rId23"/>
    <p:sldId id="267" r:id="rId24"/>
    <p:sldId id="280" r:id="rId25"/>
    <p:sldId id="282" r:id="rId26"/>
    <p:sldId id="283" r:id="rId27"/>
    <p:sldId id="276" r:id="rId28"/>
    <p:sldId id="287" r:id="rId29"/>
    <p:sldId id="281" r:id="rId30"/>
    <p:sldId id="284" r:id="rId31"/>
    <p:sldId id="294" r:id="rId32"/>
    <p:sldId id="298" r:id="rId33"/>
    <p:sldId id="299" r:id="rId34"/>
    <p:sldId id="300" r:id="rId35"/>
    <p:sldId id="293" r:id="rId36"/>
    <p:sldId id="285" r:id="rId37"/>
    <p:sldId id="286" r:id="rId38"/>
    <p:sldId id="307" r:id="rId39"/>
    <p:sldId id="271" r:id="rId40"/>
    <p:sldId id="269" r:id="rId41"/>
    <p:sldId id="275" r:id="rId42"/>
    <p:sldId id="274" r:id="rId43"/>
    <p:sldId id="289" r:id="rId44"/>
    <p:sldId id="290" r:id="rId45"/>
    <p:sldId id="272" r:id="rId46"/>
    <p:sldId id="295" r:id="rId47"/>
    <p:sldId id="296" r:id="rId48"/>
    <p:sldId id="288" r:id="rId49"/>
    <p:sldId id="297" r:id="rId50"/>
    <p:sldId id="291" r:id="rId51"/>
    <p:sldId id="258" r:id="rId52"/>
    <p:sldId id="29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837BF-4EBD-4EE9-8B61-4D989F4AD962}" type="datetimeFigureOut">
              <a:rPr lang="en-US" smtClean="0"/>
              <a:t>10/8/2018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B7E36-41E8-4089-9BA3-7BF125B7F314}" type="slidenum">
              <a:rPr lang="en-US" smtClean="0"/>
              <a:t>‹#›</a:t>
            </a:fld>
            <a:endParaRPr lang="en-US" dirty="0"/>
          </a:p>
        </p:txBody>
      </p:sp>
    </p:spTree>
    <p:extLst>
      <p:ext uri="{BB962C8B-B14F-4D97-AF65-F5344CB8AC3E}">
        <p14:creationId xmlns:p14="http://schemas.microsoft.com/office/powerpoint/2010/main" val="266517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ood_and_Nutrition_Servi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a:t>
            </a:r>
            <a:r>
              <a:rPr lang="en-US" baseline="0" dirty="0" smtClean="0"/>
              <a:t> that while we take care to adhere to the applicable laws, our mission is about animal welfare</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Department of Agriculture  (USDA) &amp; Animal &amp; Plant Health Inspection Service (APHIS) Oversight. </a:t>
            </a:r>
            <a:r>
              <a:rPr lang="en-US" sz="1200" b="0" i="0" kern="1200" dirty="0" smtClean="0">
                <a:solidFill>
                  <a:schemeClr val="tx1"/>
                </a:solidFill>
                <a:effectLst/>
                <a:latin typeface="+mn-lt"/>
                <a:ea typeface="+mn-ea"/>
                <a:cs typeface="+mn-cs"/>
              </a:rPr>
              <a:t>Approximately 80% of the USDA's $141 billion budget goes to the </a:t>
            </a:r>
            <a:r>
              <a:rPr lang="en-US" sz="1200" b="0" i="0" u="none" strike="noStrike" kern="1200" dirty="0" smtClean="0">
                <a:solidFill>
                  <a:schemeClr val="tx1"/>
                </a:solidFill>
                <a:effectLst/>
                <a:latin typeface="+mn-lt"/>
                <a:ea typeface="+mn-ea"/>
                <a:cs typeface="+mn-cs"/>
                <a:hlinkClick r:id="rId3" tooltip="Food and Nutrition Service"/>
              </a:rPr>
              <a:t>Food and Nutrition Service</a:t>
            </a:r>
            <a:r>
              <a:rPr lang="en-US" sz="1200" b="0" i="0" kern="1200" dirty="0" smtClean="0">
                <a:solidFill>
                  <a:schemeClr val="tx1"/>
                </a:solidFill>
                <a:effectLst/>
                <a:latin typeface="+mn-lt"/>
                <a:ea typeface="+mn-ea"/>
                <a:cs typeface="+mn-cs"/>
              </a:rPr>
              <a:t> (FNS) program</a:t>
            </a:r>
            <a:endParaRPr lang="en-US" dirty="0" smtClean="0"/>
          </a:p>
        </p:txBody>
      </p:sp>
      <p:sp>
        <p:nvSpPr>
          <p:cNvPr id="4" name="Slide Number Placeholder 3"/>
          <p:cNvSpPr>
            <a:spLocks noGrp="1"/>
          </p:cNvSpPr>
          <p:nvPr>
            <p:ph type="sldNum" sz="quarter" idx="10"/>
          </p:nvPr>
        </p:nvSpPr>
        <p:spPr/>
        <p:txBody>
          <a:bodyPr/>
          <a:lstStyle/>
          <a:p>
            <a:fld id="{2ABB7E36-41E8-4089-9BA3-7BF125B7F314}" type="slidenum">
              <a:rPr lang="en-US" smtClean="0"/>
              <a:t>12</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13</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14</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15</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2/3rds of Americans do</a:t>
            </a:r>
            <a:r>
              <a:rPr lang="en-US" baseline="0" dirty="0" smtClean="0"/>
              <a:t> not have a living will.  60% do not have a will in place</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19</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Choice/No</a:t>
            </a:r>
            <a:r>
              <a:rPr lang="en-US" baseline="0" dirty="0" smtClean="0"/>
              <a:t> Control</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20</a:t>
            </a:fld>
            <a:endParaRPr lang="en-US" dirty="0"/>
          </a:p>
        </p:txBody>
      </p:sp>
    </p:spTree>
    <p:extLst>
      <p:ext uri="{BB962C8B-B14F-4D97-AF65-F5344CB8AC3E}">
        <p14:creationId xmlns:p14="http://schemas.microsoft.com/office/powerpoint/2010/main" val="114305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can be</a:t>
            </a:r>
            <a:r>
              <a:rPr lang="en-US" baseline="0" dirty="0" smtClean="0"/>
              <a:t> seized and euthanized by AC in a matter of days.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22</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Same as the Do Nothing Option</a:t>
            </a:r>
          </a:p>
          <a:p>
            <a:r>
              <a:rPr lang="en-US" dirty="0" smtClean="0"/>
              <a:t>Pets are Property; Mention</a:t>
            </a:r>
            <a:r>
              <a:rPr lang="en-US" baseline="0" dirty="0" smtClean="0"/>
              <a:t> the movement to change pet status that they are not property.</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Non-Human (Animal)</a:t>
            </a:r>
            <a:r>
              <a:rPr lang="en-US" sz="1200" kern="1200" dirty="0" smtClean="0">
                <a:solidFill>
                  <a:schemeClr val="tx1"/>
                </a:solidFill>
                <a:effectLst/>
                <a:latin typeface="+mn-lt"/>
                <a:ea typeface="+mn-ea"/>
                <a:cs typeface="+mn-cs"/>
              </a:rPr>
              <a:t>Rights vs Animal Welfare </a:t>
            </a:r>
            <a:r>
              <a:rPr lang="en-US" sz="1200" b="1" kern="1200" dirty="0" smtClean="0">
                <a:solidFill>
                  <a:schemeClr val="tx1"/>
                </a:solidFill>
                <a:effectLst/>
                <a:latin typeface="+mn-lt"/>
                <a:ea typeface="+mn-ea"/>
                <a:cs typeface="+mn-cs"/>
              </a:rPr>
              <a:t>#Not Property Movement</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23</a:t>
            </a:fld>
            <a:endParaRPr lang="en-US" dirty="0"/>
          </a:p>
        </p:txBody>
      </p:sp>
    </p:spTree>
    <p:extLst>
      <p:ext uri="{BB962C8B-B14F-4D97-AF65-F5344CB8AC3E}">
        <p14:creationId xmlns:p14="http://schemas.microsoft.com/office/powerpoint/2010/main" val="274918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are Property; Pet Trusts – all 50 states allow pet trusts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24</a:t>
            </a:fld>
            <a:endParaRPr lang="en-US" dirty="0"/>
          </a:p>
        </p:txBody>
      </p:sp>
    </p:spTree>
    <p:extLst>
      <p:ext uri="{BB962C8B-B14F-4D97-AF65-F5344CB8AC3E}">
        <p14:creationId xmlns:p14="http://schemas.microsoft.com/office/powerpoint/2010/main" val="27491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are Property; Pet Trusts – all 50 states allow pet trusts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25</a:t>
            </a:fld>
            <a:endParaRPr lang="en-US" dirty="0"/>
          </a:p>
        </p:txBody>
      </p:sp>
    </p:spTree>
    <p:extLst>
      <p:ext uri="{BB962C8B-B14F-4D97-AF65-F5344CB8AC3E}">
        <p14:creationId xmlns:p14="http://schemas.microsoft.com/office/powerpoint/2010/main" val="27491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2/3rds of Americans do</a:t>
            </a:r>
            <a:r>
              <a:rPr lang="en-US" baseline="0" dirty="0" smtClean="0"/>
              <a:t> not have a living will.  60% do not have a will in place</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3</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are Property; Pet Trusts – all 50 states allow pet trusts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26</a:t>
            </a:fld>
            <a:endParaRPr lang="en-US" dirty="0"/>
          </a:p>
        </p:txBody>
      </p:sp>
    </p:spTree>
    <p:extLst>
      <p:ext uri="{BB962C8B-B14F-4D97-AF65-F5344CB8AC3E}">
        <p14:creationId xmlns:p14="http://schemas.microsoft.com/office/powerpoint/2010/main" val="27491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change in the Uniform Probate Code to all for Pet Trusts, it is estimated that over 1M dogs have been named primary beneficiary of asses held in trust. The Uniform Trust Code is a model law in the United States, which although not binding, is influential in the states, and used by many as a model law. As of July 2012, 25 states have adopted some substantive form of the UTC with three others having introduced it into the legislature for adoption.</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27</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states that have enacted a version of the Uniform Trust Code are Alabama, Arizona, Arkansas, Florida, Kansas, Kentucky, Maine, Maryland, Massachusetts, Michigan, Minnesota, Mississippi, Missouri, Montana, Nebraska, New Jersey, New Hampshire, New Mexico, North Carolina, North Dakota, Ohio, Oregon, Pennsylvania, South Carolina, Tennessee, Utah, Vermont, Virginia, West Virginia, Wisconsin, and Wyoming.</a:t>
            </a:r>
          </a:p>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28</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Uniform Trust Code is a model law in the United States, which although not binding, is influential in the states, and used by many as a model law. As of July 2012, 25 states have adopted some substantive form of the UTC with three others having introduced it into the legislature for adoption. The states that have enacted a version of the Uniform Trust Code are Alabama, Arizona, Arkansas, Florida, Kansas, Kentucky, Maine, Maryland, Massachusetts, Michigan, Minnesota, Mississippi, Missouri, Montana, Nebraska, New Jersey, New Hampshire, New Mexico, North Carolina, North Dakota, Ohio, Oregon, Pennsylvania, South Carolina, Tennessee, Utah, Vermont, Virginia, West Virginia, Wisconsin, and Wyoming.</a:t>
            </a:r>
          </a:p>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29</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a:t>
            </a:r>
            <a:r>
              <a:rPr lang="en-US" baseline="0" dirty="0" smtClean="0"/>
              <a:t>  We recommend identifying a primary and secondary Caregiver.  Also, note that some trusts could be set up with independent trustee and PC as Caregiver and the pet becomes a resident of PC Life Care Center.</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30</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Trouble’s expenses were</a:t>
            </a:r>
            <a:r>
              <a:rPr lang="en-US" baseline="0" dirty="0" smtClean="0"/>
              <a:t> $190,000 a year (including $100,000 for Security and $60,000 for caregiver).  He lived from 2007 to 2009</a:t>
            </a:r>
            <a:endParaRPr lang="en-US" dirty="0" smtClean="0"/>
          </a:p>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36</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37</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oldest reported cat lived to be an amazing </a:t>
            </a:r>
            <a:r>
              <a:rPr lang="en-US" sz="1200" b="1" i="0" kern="1200" dirty="0" smtClean="0">
                <a:solidFill>
                  <a:schemeClr val="tx1"/>
                </a:solidFill>
                <a:effectLst/>
                <a:latin typeface="+mn-lt"/>
                <a:ea typeface="+mn-ea"/>
                <a:cs typeface="+mn-cs"/>
              </a:rPr>
              <a:t>28 years</a:t>
            </a:r>
            <a:r>
              <a:rPr lang="en-US" sz="1200" b="0" i="0" kern="1200" dirty="0" smtClean="0">
                <a:solidFill>
                  <a:schemeClr val="tx1"/>
                </a:solidFill>
                <a:effectLst/>
                <a:latin typeface="+mn-lt"/>
                <a:ea typeface="+mn-ea"/>
                <a:cs typeface="+mn-cs"/>
              </a:rPr>
              <a:t> old.</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38</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39</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Pets:</a:t>
            </a:r>
            <a:r>
              <a:rPr lang="en-US" baseline="0" dirty="0" smtClean="0"/>
              <a:t>  Cats, </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40</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relationship with animals has changed over time and has become complex</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41</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Funds are considered Fee for services. If funds remain beyond</a:t>
            </a:r>
            <a:r>
              <a:rPr lang="en-US" baseline="0" dirty="0" smtClean="0"/>
              <a:t> the life of the pet, they must be specified for donation.</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42</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Funds are considered Fee for services. If funds remain beyond</a:t>
            </a:r>
            <a:r>
              <a:rPr lang="en-US" baseline="0" dirty="0" smtClean="0"/>
              <a:t> the life of the pet, they must be specified for donation.</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43</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Funds are considered Fee for services. If funds remain beyond</a:t>
            </a:r>
            <a:r>
              <a:rPr lang="en-US" baseline="0" dirty="0" smtClean="0"/>
              <a:t> the life of the pet, they must be specified for donation.</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44</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can be</a:t>
            </a:r>
            <a:r>
              <a:rPr lang="en-US" baseline="0" dirty="0" smtClean="0"/>
              <a:t> seized and euthanized by AC in a matter of days.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45</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can be</a:t>
            </a:r>
            <a:r>
              <a:rPr lang="en-US" baseline="0" dirty="0" smtClean="0"/>
              <a:t> seized and euthanized by AC in a matter of days.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46</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Pets can be</a:t>
            </a:r>
            <a:r>
              <a:rPr lang="en-US" baseline="0" dirty="0" smtClean="0"/>
              <a:t> seized and euthanized by AC in a matter of days.</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47</a:t>
            </a:fld>
            <a:endParaRPr lang="en-US" dirty="0"/>
          </a:p>
        </p:txBody>
      </p:sp>
    </p:spTree>
    <p:extLst>
      <p:ext uri="{BB962C8B-B14F-4D97-AF65-F5344CB8AC3E}">
        <p14:creationId xmlns:p14="http://schemas.microsoft.com/office/powerpoint/2010/main" val="1691332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48</a:t>
            </a:fld>
            <a:endParaRPr lang="en-US" dirty="0"/>
          </a:p>
        </p:txBody>
      </p:sp>
    </p:spTree>
    <p:extLst>
      <p:ext uri="{BB962C8B-B14F-4D97-AF65-F5344CB8AC3E}">
        <p14:creationId xmlns:p14="http://schemas.microsoft.com/office/powerpoint/2010/main" val="3537499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49</a:t>
            </a:fld>
            <a:endParaRPr lang="en-US" dirty="0"/>
          </a:p>
        </p:txBody>
      </p:sp>
    </p:spTree>
    <p:extLst>
      <p:ext uri="{BB962C8B-B14F-4D97-AF65-F5344CB8AC3E}">
        <p14:creationId xmlns:p14="http://schemas.microsoft.com/office/powerpoint/2010/main" val="3537499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50</a:t>
            </a:fld>
            <a:endParaRPr lang="en-US" dirty="0"/>
          </a:p>
        </p:txBody>
      </p:sp>
    </p:spTree>
    <p:extLst>
      <p:ext uri="{BB962C8B-B14F-4D97-AF65-F5344CB8AC3E}">
        <p14:creationId xmlns:p14="http://schemas.microsoft.com/office/powerpoint/2010/main" val="353749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2/3rds of Americans do</a:t>
            </a:r>
            <a:r>
              <a:rPr lang="en-US" baseline="0" dirty="0" smtClean="0"/>
              <a:t> not have a living will.  60% do not have a will in place</a:t>
            </a:r>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5</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7</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8</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9</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10</a:t>
            </a:fld>
            <a:endParaRPr lang="en-US" dirty="0"/>
          </a:p>
        </p:txBody>
      </p:sp>
    </p:spTree>
    <p:extLst>
      <p:ext uri="{BB962C8B-B14F-4D97-AF65-F5344CB8AC3E}">
        <p14:creationId xmlns:p14="http://schemas.microsoft.com/office/powerpoint/2010/main" val="165812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7E36-41E8-4089-9BA3-7BF125B7F314}" type="slidenum">
              <a:rPr lang="en-US" smtClean="0"/>
              <a:t>11</a:t>
            </a:fld>
            <a:endParaRPr lang="en-US" dirty="0"/>
          </a:p>
        </p:txBody>
      </p:sp>
    </p:spTree>
    <p:extLst>
      <p:ext uri="{BB962C8B-B14F-4D97-AF65-F5344CB8AC3E}">
        <p14:creationId xmlns:p14="http://schemas.microsoft.com/office/powerpoint/2010/main" val="165812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56199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25719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69142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290850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63288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162760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408063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32635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280875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158788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1211E-0362-47AE-B1B8-3ECE608D4304}"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49EAB-9BDB-48AB-9655-227AB4B53C66}" type="slidenum">
              <a:rPr lang="en-US" smtClean="0"/>
              <a:t>‹#›</a:t>
            </a:fld>
            <a:endParaRPr lang="en-US" dirty="0"/>
          </a:p>
        </p:txBody>
      </p:sp>
    </p:spTree>
    <p:extLst>
      <p:ext uri="{BB962C8B-B14F-4D97-AF65-F5344CB8AC3E}">
        <p14:creationId xmlns:p14="http://schemas.microsoft.com/office/powerpoint/2010/main" val="302174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1211E-0362-47AE-B1B8-3ECE608D4304}" type="datetimeFigureOut">
              <a:rPr lang="en-US" smtClean="0"/>
              <a:t>10/8/2018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49EAB-9BDB-48AB-9655-227AB4B53C66}" type="slidenum">
              <a:rPr lang="en-US" smtClean="0"/>
              <a:t>‹#›</a:t>
            </a:fld>
            <a:endParaRPr lang="en-US" dirty="0"/>
          </a:p>
        </p:txBody>
      </p:sp>
    </p:spTree>
    <p:extLst>
      <p:ext uri="{BB962C8B-B14F-4D97-AF65-F5344CB8AC3E}">
        <p14:creationId xmlns:p14="http://schemas.microsoft.com/office/powerpoint/2010/main" val="290113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aw.justia.com/citation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aw.justia.com/citation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aw.justia.com/citation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33.jp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200400"/>
            <a:ext cx="8229600" cy="1143000"/>
          </a:xfrm>
        </p:spPr>
        <p:txBody>
          <a:bodyPr>
            <a:normAutofit/>
          </a:bodyPr>
          <a:lstStyle/>
          <a:p>
            <a:r>
              <a:rPr lang="en-US" dirty="0" smtClean="0"/>
              <a:t>ESTATE PLANNING FOR PETS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34636"/>
            <a:ext cx="1981200" cy="2563906"/>
          </a:xfrm>
          <a:prstGeom prst="rect">
            <a:avLst/>
          </a:prstGeom>
        </p:spPr>
      </p:pic>
      <p:sp>
        <p:nvSpPr>
          <p:cNvPr id="2" name="Rectangle 1"/>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1494899"/>
      </p:ext>
    </p:extLst>
  </p:cSld>
  <p:clrMapOvr>
    <a:masterClrMapping/>
  </p:clrMapOvr>
  <mc:AlternateContent xmlns:mc="http://schemas.openxmlformats.org/markup-compatibility/2006">
    <mc:Choice xmlns:p14="http://schemas.microsoft.com/office/powerpoint/2010/main" Requires="p14">
      <p:transition spd="slow" p14:dur="2000" advTm="21441"/>
    </mc:Choice>
    <mc:Fallback>
      <p:transition spd="slow" advTm="2144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 HISTORY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b="1" dirty="0" smtClean="0"/>
              <a:t>Humane Shelters</a:t>
            </a:r>
            <a:r>
              <a:rPr lang="en-US" dirty="0" smtClean="0"/>
              <a:t>-In </a:t>
            </a:r>
            <a:r>
              <a:rPr lang="en-US" dirty="0"/>
              <a:t>1874, the Women's Branch of the Pennsylvania SPCA in Philadelphia became </a:t>
            </a:r>
            <a:r>
              <a:rPr lang="en-US" u="sng" dirty="0"/>
              <a:t>the first organization to focus on the humane treatment of shelter animals</a:t>
            </a:r>
            <a:r>
              <a:rPr lang="en-US" u="sng" dirty="0" smtClean="0"/>
              <a:t>.</a:t>
            </a:r>
            <a:endParaRPr lang="en-US" u="sng" dirty="0"/>
          </a:p>
          <a:p>
            <a:pPr marL="0" indent="0">
              <a:buNone/>
            </a:pPr>
            <a:endParaRPr lang="en-US" dirty="0" smtClean="0"/>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1690020722"/>
      </p:ext>
    </p:extLst>
  </p:cSld>
  <p:clrMapOvr>
    <a:masterClrMapping/>
  </p:clrMapOvr>
  <mc:AlternateContent xmlns:mc="http://schemas.openxmlformats.org/markup-compatibility/2006">
    <mc:Choice xmlns:p14="http://schemas.microsoft.com/office/powerpoint/2010/main" Requires="p14">
      <p:transition spd="slow" p14:dur="2000" advTm="13831"/>
    </mc:Choice>
    <mc:Fallback>
      <p:transition spd="slow" advTm="1383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 HISTORY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b="1" dirty="0" smtClean="0"/>
              <a:t>Animal Control/Municipal</a:t>
            </a:r>
          </a:p>
          <a:p>
            <a:r>
              <a:rPr lang="en-US" b="1" dirty="0" smtClean="0"/>
              <a:t>Nonprofit (Private) Shelters</a:t>
            </a:r>
          </a:p>
          <a:p>
            <a:r>
              <a:rPr lang="en-US" b="1" dirty="0" smtClean="0"/>
              <a:t>Sanctuaries</a:t>
            </a:r>
          </a:p>
          <a:p>
            <a:r>
              <a:rPr lang="en-US" b="1" dirty="0" smtClean="0"/>
              <a:t>Rescue Groups</a:t>
            </a:r>
          </a:p>
          <a:p>
            <a:pPr marL="0" indent="0">
              <a:buNone/>
            </a:pPr>
            <a:r>
              <a:rPr lang="en-US" b="1" dirty="0" smtClean="0"/>
              <a:t>Focus-Saving Lives &amp; Population Management</a:t>
            </a:r>
            <a:endParaRPr lang="en-US" dirty="0" smtClean="0"/>
          </a:p>
          <a:p>
            <a:pPr>
              <a:buFont typeface="Wingdings" panose="05000000000000000000" pitchFamily="2" charset="2"/>
              <a:buChar char="Ø"/>
            </a:pPr>
            <a:r>
              <a:rPr lang="en-US" dirty="0" smtClean="0"/>
              <a:t>High Volume Spay/Neuter</a:t>
            </a:r>
          </a:p>
          <a:p>
            <a:pPr>
              <a:buFont typeface="Wingdings" panose="05000000000000000000" pitchFamily="2" charset="2"/>
              <a:buChar char="Ø"/>
            </a:pPr>
            <a:r>
              <a:rPr lang="en-US" dirty="0" smtClean="0"/>
              <a:t>High Volume Adoptions</a:t>
            </a: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3764857684"/>
      </p:ext>
    </p:extLst>
  </p:cSld>
  <p:clrMapOvr>
    <a:masterClrMapping/>
  </p:clrMapOvr>
  <mc:AlternateContent xmlns:mc="http://schemas.openxmlformats.org/markup-compatibility/2006">
    <mc:Choice xmlns:p14="http://schemas.microsoft.com/office/powerpoint/2010/main" Requires="p14">
      <p:transition spd="slow" p14:dur="2000" advTm="120973"/>
    </mc:Choice>
    <mc:Fallback>
      <p:transition spd="slow" advTm="12097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709"/>
            <a:ext cx="7869382" cy="1143000"/>
          </a:xfrm>
        </p:spPr>
        <p:txBody>
          <a:bodyPr>
            <a:normAutofit fontScale="90000"/>
          </a:bodyPr>
          <a:lstStyle/>
          <a:p>
            <a:r>
              <a:rPr lang="en-US" cap="all" dirty="0" smtClean="0"/>
              <a:t>U.S. SHELTER SYSTEM STRUCTURE</a:t>
            </a:r>
            <a:endParaRPr lang="en-US" dirty="0"/>
          </a:p>
        </p:txBody>
      </p:sp>
      <p:sp>
        <p:nvSpPr>
          <p:cNvPr id="3" name="Content Placeholder 2"/>
          <p:cNvSpPr>
            <a:spLocks noGrp="1"/>
          </p:cNvSpPr>
          <p:nvPr>
            <p:ph idx="1"/>
          </p:nvPr>
        </p:nvSpPr>
        <p:spPr>
          <a:xfrm>
            <a:off x="0" y="1295400"/>
            <a:ext cx="9144000" cy="4800601"/>
          </a:xfrm>
        </p:spPr>
        <p:txBody>
          <a:bodyPr>
            <a:normAutofit fontScale="62500" lnSpcReduction="20000"/>
          </a:bodyPr>
          <a:lstStyle/>
          <a:p>
            <a:pPr marL="0" indent="0">
              <a:buNone/>
            </a:pPr>
            <a:r>
              <a:rPr lang="en-US" b="1" dirty="0" smtClean="0"/>
              <a:t>(USDA) &amp; (APHIS) Oversight</a:t>
            </a:r>
          </a:p>
          <a:p>
            <a:pPr marL="0" indent="0">
              <a:buNone/>
            </a:pPr>
            <a:r>
              <a:rPr lang="en-US" b="1" dirty="0" smtClean="0"/>
              <a:t>Municipalities</a:t>
            </a:r>
            <a:r>
              <a:rPr lang="en-US" dirty="0" smtClean="0"/>
              <a:t> –required to have a system of dealing with stray animals-</a:t>
            </a:r>
            <a:r>
              <a:rPr lang="en-US" b="1" dirty="0" smtClean="0"/>
              <a:t>Animal Control</a:t>
            </a:r>
          </a:p>
          <a:p>
            <a:pPr marL="0" indent="0">
              <a:buNone/>
            </a:pPr>
            <a:r>
              <a:rPr lang="en-US" b="1" dirty="0"/>
              <a:t>M</a:t>
            </a:r>
            <a:r>
              <a:rPr lang="en-US" b="1" dirty="0" smtClean="0"/>
              <a:t>unicipal </a:t>
            </a:r>
            <a:r>
              <a:rPr lang="en-US" b="1" dirty="0"/>
              <a:t>shelters</a:t>
            </a:r>
            <a:r>
              <a:rPr lang="en-US" dirty="0"/>
              <a:t> are open admission, meaning they must admit every animal relinquished to them regardless of the number of animals already in the facility or an animal's state of health or adoptability. </a:t>
            </a:r>
            <a:r>
              <a:rPr lang="en-US" dirty="0" smtClean="0"/>
              <a:t> Their mission continues to be to protect the public health and safety, not to provide for the care of the animals.</a:t>
            </a:r>
          </a:p>
          <a:p>
            <a:pPr marL="0" indent="0">
              <a:buNone/>
            </a:pPr>
            <a:r>
              <a:rPr lang="en-US" b="1" dirty="0"/>
              <a:t>Private </a:t>
            </a:r>
            <a:r>
              <a:rPr lang="en-US" b="1" dirty="0" smtClean="0"/>
              <a:t>shelters- </a:t>
            </a:r>
            <a:r>
              <a:rPr lang="en-US" dirty="0" smtClean="0"/>
              <a:t>Usually</a:t>
            </a:r>
            <a:r>
              <a:rPr lang="en-US" b="1" dirty="0" smtClean="0"/>
              <a:t> </a:t>
            </a:r>
            <a:r>
              <a:rPr lang="en-US" dirty="0" smtClean="0"/>
              <a:t>501(c</a:t>
            </a:r>
            <a:r>
              <a:rPr lang="en-US" dirty="0"/>
              <a:t>)(3) not-for-profit corporations that raise funds from the public to provide services. Because they often do not have the contract for animal control, private shelters may be limited- admission or no-kill, meaning that they do not use euthanasia as a primary means of population or disease control</a:t>
            </a:r>
            <a:r>
              <a:rPr lang="en-US" dirty="0" smtClean="0"/>
              <a:t>.</a:t>
            </a:r>
          </a:p>
          <a:p>
            <a:pPr marL="0" indent="0">
              <a:buNone/>
            </a:pPr>
            <a:r>
              <a:rPr lang="en-US" b="1" dirty="0"/>
              <a:t>Rescue groups and </a:t>
            </a:r>
            <a:r>
              <a:rPr lang="en-US" b="1" dirty="0" smtClean="0"/>
              <a:t>sanctuaries-</a:t>
            </a:r>
            <a:r>
              <a:rPr lang="en-US" dirty="0"/>
              <a:t> 501(c)(3) not-for-profit corporations </a:t>
            </a:r>
            <a:r>
              <a:rPr lang="en-US" dirty="0" smtClean="0"/>
              <a:t> or home and foster based networks of individuals who work to save animals from the overcrowded shelters </a:t>
            </a:r>
          </a:p>
          <a:p>
            <a:pPr marL="0" indent="0">
              <a:buNone/>
            </a:pPr>
            <a:r>
              <a:rPr lang="en-US" b="1" dirty="0" smtClean="0"/>
              <a:t>No-Kill Movement-</a:t>
            </a:r>
            <a:r>
              <a:rPr lang="en-US" dirty="0" smtClean="0"/>
              <a:t>A movement to end the killing of animals in shelters and manage pet overpopulation</a:t>
            </a:r>
            <a:endParaRPr lang="en-US" b="1" dirty="0" smtClean="0"/>
          </a:p>
          <a:p>
            <a:pPr marL="0" indent="0">
              <a:buNone/>
            </a:pPr>
            <a:r>
              <a:rPr lang="en-US" b="1" dirty="0" smtClean="0"/>
              <a:t>Life Care for Pets</a:t>
            </a:r>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3058844238"/>
      </p:ext>
    </p:extLst>
  </p:cSld>
  <p:clrMapOvr>
    <a:masterClrMapping/>
  </p:clrMapOvr>
  <mc:AlternateContent xmlns:mc="http://schemas.openxmlformats.org/markup-compatibility/2006">
    <mc:Choice xmlns:p14="http://schemas.microsoft.com/office/powerpoint/2010/main" Requires="p14">
      <p:transition spd="slow" p14:dur="2000" advTm="143981"/>
    </mc:Choice>
    <mc:Fallback>
      <p:transition spd="slow" advTm="1439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029" y="928328"/>
            <a:ext cx="3886200" cy="291089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868" y="3962400"/>
            <a:ext cx="4839607" cy="27192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875" y="990600"/>
            <a:ext cx="4605737" cy="259072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4057253"/>
            <a:ext cx="3604590" cy="2529537"/>
          </a:xfrm>
          <a:prstGeom prst="rect">
            <a:avLst/>
          </a:prstGeom>
        </p:spPr>
      </p:pic>
    </p:spTree>
    <p:extLst>
      <p:ext uri="{BB962C8B-B14F-4D97-AF65-F5344CB8AC3E}">
        <p14:creationId xmlns:p14="http://schemas.microsoft.com/office/powerpoint/2010/main" val="3643184867"/>
      </p:ext>
    </p:extLst>
  </p:cSld>
  <p:clrMapOvr>
    <a:masterClrMapping/>
  </p:clrMapOvr>
  <mc:AlternateContent xmlns:mc="http://schemas.openxmlformats.org/markup-compatibility/2006">
    <mc:Choice xmlns:p14="http://schemas.microsoft.com/office/powerpoint/2010/main" Requires="p14">
      <p:transition spd="slow" p14:dur="2000" advTm="27502"/>
    </mc:Choice>
    <mc:Fallback>
      <p:transition spd="slow" advTm="2750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4084109" cy="3063082"/>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276600"/>
            <a:ext cx="4484234" cy="32194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115508"/>
            <a:ext cx="3581400" cy="21264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818" y="4191000"/>
            <a:ext cx="4191000" cy="2095500"/>
          </a:xfrm>
          <a:prstGeom prst="rect">
            <a:avLst/>
          </a:prstGeom>
        </p:spPr>
      </p:pic>
    </p:spTree>
    <p:extLst>
      <p:ext uri="{BB962C8B-B14F-4D97-AF65-F5344CB8AC3E}">
        <p14:creationId xmlns:p14="http://schemas.microsoft.com/office/powerpoint/2010/main" val="3121358494"/>
      </p:ext>
    </p:extLst>
  </p:cSld>
  <p:clrMapOvr>
    <a:masterClrMapping/>
  </p:clrMapOvr>
  <mc:AlternateContent xmlns:mc="http://schemas.openxmlformats.org/markup-compatibility/2006">
    <mc:Choice xmlns:p14="http://schemas.microsoft.com/office/powerpoint/2010/main" Requires="p14">
      <p:transition spd="slow" p14:dur="2000" advTm="24458"/>
    </mc:Choice>
    <mc:Fallback>
      <p:transition spd="slow" advTm="2445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 HISTORY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b="1" dirty="0" smtClean="0"/>
              <a:t>Animal Control/Municipal</a:t>
            </a:r>
          </a:p>
          <a:p>
            <a:r>
              <a:rPr lang="en-US" b="1" dirty="0" smtClean="0"/>
              <a:t>Nonprofit (Private) Shelters</a:t>
            </a:r>
          </a:p>
          <a:p>
            <a:r>
              <a:rPr lang="en-US" b="1" dirty="0" smtClean="0"/>
              <a:t>Sanctuaries</a:t>
            </a:r>
          </a:p>
          <a:p>
            <a:r>
              <a:rPr lang="en-US" b="1" dirty="0" smtClean="0"/>
              <a:t>Rescue Groups</a:t>
            </a:r>
          </a:p>
          <a:p>
            <a:pPr marL="0" indent="0">
              <a:buNone/>
            </a:pPr>
            <a:r>
              <a:rPr lang="en-US" b="1" dirty="0" smtClean="0"/>
              <a:t>Focus-Saving Lives &amp; Population Management</a:t>
            </a:r>
            <a:endParaRPr lang="en-US" dirty="0" smtClean="0"/>
          </a:p>
          <a:p>
            <a:pPr>
              <a:buFont typeface="Wingdings" panose="05000000000000000000" pitchFamily="2" charset="2"/>
              <a:buChar char="Ø"/>
            </a:pPr>
            <a:r>
              <a:rPr lang="en-US" dirty="0" smtClean="0"/>
              <a:t>High Volume Spay/Neuter</a:t>
            </a:r>
          </a:p>
          <a:p>
            <a:pPr>
              <a:buFont typeface="Wingdings" panose="05000000000000000000" pitchFamily="2" charset="2"/>
              <a:buChar char="Ø"/>
            </a:pPr>
            <a:r>
              <a:rPr lang="en-US" dirty="0" smtClean="0"/>
              <a:t>High Volume Adoptions</a:t>
            </a: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1938115591"/>
      </p:ext>
    </p:extLst>
  </p:cSld>
  <p:clrMapOvr>
    <a:masterClrMapping/>
  </p:clrMapOvr>
  <mc:AlternateContent xmlns:mc="http://schemas.openxmlformats.org/markup-compatibility/2006">
    <mc:Choice xmlns:p14="http://schemas.microsoft.com/office/powerpoint/2010/main" Requires="p14">
      <p:transition spd="slow" p14:dur="2000" advTm="5517"/>
    </mc:Choice>
    <mc:Fallback>
      <p:transition spd="slow" advTm="55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855"/>
            <a:ext cx="7772400" cy="1470025"/>
          </a:xfrm>
        </p:spPr>
        <p:txBody>
          <a:bodyPr>
            <a:normAutofit/>
          </a:bodyPr>
          <a:lstStyle/>
          <a:p>
            <a:r>
              <a:rPr lang="en-US" sz="3600" dirty="0" smtClean="0"/>
              <a:t>THE NEED FOR PET LIFE CARE PLANNING</a:t>
            </a:r>
            <a:br>
              <a:rPr lang="en-US" sz="3600" dirty="0" smtClean="0"/>
            </a:br>
            <a:r>
              <a:rPr lang="en-US" sz="3600" dirty="0" smtClean="0"/>
              <a:t>PET OWNER STATISTICS</a:t>
            </a:r>
            <a:endParaRPr lang="en-US" sz="3600" dirty="0"/>
          </a:p>
        </p:txBody>
      </p:sp>
      <p:sp>
        <p:nvSpPr>
          <p:cNvPr id="3" name="Subtitle 2"/>
          <p:cNvSpPr>
            <a:spLocks noGrp="1"/>
          </p:cNvSpPr>
          <p:nvPr>
            <p:ph type="subTitle" idx="1"/>
          </p:nvPr>
        </p:nvSpPr>
        <p:spPr>
          <a:xfrm>
            <a:off x="304800" y="1676400"/>
            <a:ext cx="8534400" cy="3962400"/>
          </a:xfrm>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68% of people have a pet in the US –that’s 85 million people</a:t>
            </a:r>
          </a:p>
          <a:p>
            <a:pPr marL="457200" indent="-457200" algn="l">
              <a:buFont typeface="Arial" panose="020B0604020202020204" pitchFamily="34" charset="0"/>
              <a:buChar char="•"/>
            </a:pPr>
            <a:r>
              <a:rPr lang="en-US" dirty="0" smtClean="0">
                <a:solidFill>
                  <a:schemeClr val="tx1"/>
                </a:solidFill>
              </a:rPr>
              <a:t>46% of pet owners own more than one pet</a:t>
            </a:r>
            <a:r>
              <a:rPr lang="en-US" dirty="0">
                <a:solidFill>
                  <a:schemeClr val="tx1"/>
                </a:solidFill>
              </a:rPr>
              <a:t> </a:t>
            </a:r>
            <a:r>
              <a:rPr lang="en-US" dirty="0" smtClean="0">
                <a:solidFill>
                  <a:schemeClr val="tx1"/>
                </a:solidFill>
              </a:rPr>
              <a:t>(the overall average is 2 for dogs and cats, 3 for horses)</a:t>
            </a:r>
          </a:p>
          <a:p>
            <a:pPr marL="457200" indent="-457200" algn="l">
              <a:buFont typeface="Arial" panose="020B0604020202020204" pitchFamily="34" charset="0"/>
              <a:buChar char="•"/>
            </a:pPr>
            <a:r>
              <a:rPr lang="en-US" dirty="0" smtClean="0">
                <a:solidFill>
                  <a:schemeClr val="tx1"/>
                </a:solidFill>
              </a:rPr>
              <a:t>The state with the most pet dogs is Arkansas and cats is Vermont</a:t>
            </a:r>
          </a:p>
          <a:p>
            <a:pPr marL="457200" indent="-457200" algn="l">
              <a:buFont typeface="Arial" panose="020B0604020202020204" pitchFamily="34" charset="0"/>
              <a:buChar char="•"/>
            </a:pPr>
            <a:r>
              <a:rPr lang="en-US" dirty="0">
                <a:solidFill>
                  <a:schemeClr val="tx1"/>
                </a:solidFill>
              </a:rPr>
              <a:t>Pet Health Insurance expenditures crossed $1.2B in 2017-a 23% increase over 2016</a:t>
            </a:r>
          </a:p>
          <a:p>
            <a:pPr marL="457200" indent="-457200" algn="l">
              <a:buFont typeface="Arial" panose="020B0604020202020204" pitchFamily="34" charset="0"/>
              <a:buChar char="•"/>
            </a:pPr>
            <a:endParaRPr lang="en-US"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600516" cy="2071256"/>
          </a:xfrm>
          <a:prstGeom prst="rect">
            <a:avLst/>
          </a:prstGeom>
        </p:spPr>
      </p:pic>
      <p:sp>
        <p:nvSpPr>
          <p:cNvPr id="6" name="Rectangle 5"/>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4248790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86905"/>
    </mc:Choice>
    <mc:Fallback>
      <p:transition spd="slow" advTm="869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2015"/>
            <a:ext cx="7772400" cy="1470025"/>
          </a:xfrm>
        </p:spPr>
        <p:txBody>
          <a:bodyPr>
            <a:normAutofit/>
          </a:bodyPr>
          <a:lstStyle/>
          <a:p>
            <a:r>
              <a:rPr lang="en-US" sz="3600" dirty="0" smtClean="0"/>
              <a:t>THE NEED </a:t>
            </a:r>
            <a:r>
              <a:rPr lang="en-US" sz="3600" dirty="0"/>
              <a:t>FOR </a:t>
            </a:r>
            <a:r>
              <a:rPr lang="en-US" sz="3600" dirty="0" smtClean="0"/>
              <a:t>PET LIFE CARE PLANNING</a:t>
            </a:r>
            <a:br>
              <a:rPr lang="en-US" sz="3600" dirty="0" smtClean="0"/>
            </a:br>
            <a:r>
              <a:rPr lang="en-US" sz="3600" dirty="0" smtClean="0"/>
              <a:t>DEMOGRAPHIC DATA</a:t>
            </a:r>
            <a:endParaRPr lang="en-US" sz="3600" dirty="0"/>
          </a:p>
        </p:txBody>
      </p:sp>
      <p:sp>
        <p:nvSpPr>
          <p:cNvPr id="3" name="Subtitle 2"/>
          <p:cNvSpPr>
            <a:spLocks noGrp="1"/>
          </p:cNvSpPr>
          <p:nvPr>
            <p:ph type="subTitle" idx="1"/>
          </p:nvPr>
        </p:nvSpPr>
        <p:spPr>
          <a:xfrm>
            <a:off x="381000" y="1524000"/>
            <a:ext cx="8458200" cy="41148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About 28% of people live in a single household-approximately 35 million people.</a:t>
            </a:r>
          </a:p>
          <a:p>
            <a:pPr marL="457200" indent="-457200" algn="l">
              <a:buFont typeface="Arial" panose="020B0604020202020204" pitchFamily="34" charset="0"/>
              <a:buChar char="•"/>
            </a:pPr>
            <a:r>
              <a:rPr lang="en-US" dirty="0" smtClean="0">
                <a:solidFill>
                  <a:schemeClr val="tx1"/>
                </a:solidFill>
              </a:rPr>
              <a:t>Of older adults outside a nursing home or hospital, nearly 1/3 (11.3 million) live alone (37% women, 19% men).</a:t>
            </a:r>
          </a:p>
          <a:p>
            <a:pPr marL="457200" indent="-457200" algn="l">
              <a:buFont typeface="Arial" panose="020B0604020202020204" pitchFamily="34" charset="0"/>
              <a:buChar char="•"/>
            </a:pPr>
            <a:r>
              <a:rPr lang="en-US" dirty="0" smtClean="0">
                <a:solidFill>
                  <a:schemeClr val="tx1"/>
                </a:solidFill>
              </a:rPr>
              <a:t>5% of the 65+ population (3.9M) occupy nursing homes, assisted living or similar homes.  </a:t>
            </a:r>
          </a:p>
          <a:p>
            <a:pPr marL="457200" indent="-457200" algn="l">
              <a:buFont typeface="Arial" panose="020B0604020202020204" pitchFamily="34" charset="0"/>
              <a:buChar char="•"/>
            </a:pPr>
            <a:r>
              <a:rPr lang="en-US" dirty="0" smtClean="0">
                <a:solidFill>
                  <a:schemeClr val="tx1"/>
                </a:solidFill>
              </a:rPr>
              <a:t>There are 78 Million Baby Boomers. </a:t>
            </a:r>
          </a:p>
          <a:p>
            <a:pPr marL="457200" indent="-457200" algn="l">
              <a:buFont typeface="Arial" panose="020B0604020202020204" pitchFamily="34" charset="0"/>
              <a:buChar char="•"/>
            </a:pPr>
            <a:r>
              <a:rPr lang="en-US" dirty="0">
                <a:solidFill>
                  <a:schemeClr val="tx1"/>
                </a:solidFill>
              </a:rPr>
              <a:t>An average of 6,775 people die in the US each day or 2.5M people each year.</a:t>
            </a:r>
          </a:p>
          <a:p>
            <a:pPr marL="457200" indent="-457200" algn="l">
              <a:buFont typeface="Arial" panose="020B0604020202020204" pitchFamily="34" charset="0"/>
              <a:buChar char="•"/>
            </a:pPr>
            <a:endParaRPr lang="en-US"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600516" cy="2071256"/>
          </a:xfrm>
          <a:prstGeom prst="rect">
            <a:avLst/>
          </a:prstGeom>
        </p:spPr>
      </p:pic>
      <p:sp>
        <p:nvSpPr>
          <p:cNvPr id="6" name="Rectangle 5"/>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3188125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10925"/>
    </mc:Choice>
    <mc:Fallback>
      <p:transition spd="slow" advTm="110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1470025"/>
          </a:xfrm>
        </p:spPr>
        <p:txBody>
          <a:bodyPr>
            <a:normAutofit/>
          </a:bodyPr>
          <a:lstStyle/>
          <a:p>
            <a:r>
              <a:rPr lang="en-US" sz="3600" dirty="0" smtClean="0"/>
              <a:t>THE NEED </a:t>
            </a:r>
            <a:r>
              <a:rPr lang="en-US" sz="3600" dirty="0"/>
              <a:t>FOR </a:t>
            </a:r>
            <a:r>
              <a:rPr lang="en-US" sz="3600" dirty="0" smtClean="0"/>
              <a:t>PET LIFE CARE PLANNING</a:t>
            </a:r>
            <a:br>
              <a:rPr lang="en-US" sz="3600" dirty="0" smtClean="0"/>
            </a:br>
            <a:r>
              <a:rPr lang="en-US" sz="3600" dirty="0" smtClean="0"/>
              <a:t>SHELTER STATISTICS</a:t>
            </a:r>
            <a:endParaRPr lang="en-US" sz="3600" dirty="0"/>
          </a:p>
        </p:txBody>
      </p:sp>
      <p:sp>
        <p:nvSpPr>
          <p:cNvPr id="3" name="Subtitle 2"/>
          <p:cNvSpPr>
            <a:spLocks noGrp="1"/>
          </p:cNvSpPr>
          <p:nvPr>
            <p:ph type="subTitle" idx="1"/>
          </p:nvPr>
        </p:nvSpPr>
        <p:spPr>
          <a:xfrm>
            <a:off x="304800" y="1447800"/>
            <a:ext cx="8686800" cy="4191000"/>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7.6 million pets enter animal shelters every year (3.9M dogs, 3.4M cats)</a:t>
            </a:r>
          </a:p>
          <a:p>
            <a:pPr marL="457200" indent="-457200" algn="l">
              <a:buFont typeface="Arial" panose="020B0604020202020204" pitchFamily="34" charset="0"/>
              <a:buChar char="•"/>
            </a:pPr>
            <a:r>
              <a:rPr lang="en-US" dirty="0" smtClean="0">
                <a:solidFill>
                  <a:schemeClr val="tx1"/>
                </a:solidFill>
              </a:rPr>
              <a:t>20% of dogs and 28% of cats taken to shelters each year are taken in by friends or family (1.73M total)</a:t>
            </a:r>
          </a:p>
          <a:p>
            <a:pPr marL="457200" indent="-457200" algn="l">
              <a:buFont typeface="Arial" panose="020B0604020202020204" pitchFamily="34" charset="0"/>
              <a:buChar char="•"/>
            </a:pPr>
            <a:r>
              <a:rPr lang="en-US" dirty="0" smtClean="0">
                <a:solidFill>
                  <a:schemeClr val="tx1"/>
                </a:solidFill>
              </a:rPr>
              <a:t>35%-50% of pets are killed in shelters each year.</a:t>
            </a:r>
          </a:p>
          <a:p>
            <a:pPr marL="457200" indent="-457200" algn="l">
              <a:buFont typeface="Arial" panose="020B0604020202020204" pitchFamily="34" charset="0"/>
              <a:buChar char="•"/>
            </a:pPr>
            <a:r>
              <a:rPr lang="en-US" dirty="0" smtClean="0">
                <a:solidFill>
                  <a:schemeClr val="tx1"/>
                </a:solidFill>
              </a:rPr>
              <a:t>An estimated 866,000 orphaned pets enter shelters each year and more than 400,000 die in the shelter because they have lost their owner.</a:t>
            </a:r>
          </a:p>
          <a:p>
            <a:pPr marL="457200" indent="-457200" algn="l">
              <a:buFont typeface="Arial" panose="020B0604020202020204" pitchFamily="34" charset="0"/>
              <a:buChar char="•"/>
            </a:pPr>
            <a:endParaRPr lang="en-US"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600516" cy="2071256"/>
          </a:xfrm>
          <a:prstGeom prst="rect">
            <a:avLst/>
          </a:prstGeom>
        </p:spPr>
      </p:pic>
      <p:sp>
        <p:nvSpPr>
          <p:cNvPr id="6" name="Rectangle 5"/>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552658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9435"/>
    </mc:Choice>
    <mc:Fallback>
      <p:transition spd="slow" advTm="594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fontScale="90000"/>
          </a:bodyPr>
          <a:lstStyle/>
          <a:p>
            <a:r>
              <a:rPr lang="en-US" cap="all" dirty="0" smtClean="0"/>
              <a:t>What are the Options for pet owners?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514350" indent="-514350">
              <a:buFont typeface="Arial" panose="020B0604020202020204" pitchFamily="34" charset="0"/>
              <a:buAutoNum type="arabicPeriod"/>
            </a:pPr>
            <a:r>
              <a:rPr lang="en-US" dirty="0"/>
              <a:t>Do Nothing </a:t>
            </a:r>
          </a:p>
          <a:p>
            <a:pPr marL="514350" indent="-514350">
              <a:buAutoNum type="arabicPeriod"/>
            </a:pPr>
            <a:r>
              <a:rPr lang="en-US" dirty="0" smtClean="0"/>
              <a:t>Euthanasia</a:t>
            </a:r>
          </a:p>
          <a:p>
            <a:pPr marL="0" indent="0">
              <a:buNone/>
            </a:pPr>
            <a:r>
              <a:rPr lang="en-US" dirty="0" smtClean="0"/>
              <a:t>3. </a:t>
            </a:r>
            <a:r>
              <a:rPr lang="en-US" dirty="0"/>
              <a:t> </a:t>
            </a:r>
            <a:r>
              <a:rPr lang="en-US" dirty="0" smtClean="0"/>
              <a:t>Shelters &amp; Rescues</a:t>
            </a:r>
            <a:endParaRPr lang="en-US" dirty="0"/>
          </a:p>
          <a:p>
            <a:pPr marL="0" indent="0">
              <a:buNone/>
            </a:pPr>
            <a:r>
              <a:rPr lang="en-US" dirty="0" smtClean="0"/>
              <a:t>4.  Family or Friend</a:t>
            </a:r>
          </a:p>
          <a:p>
            <a:pPr marL="0" indent="0">
              <a:buNone/>
            </a:pPr>
            <a:r>
              <a:rPr lang="en-US" dirty="0" smtClean="0"/>
              <a:t>5.  Life Care Center for Pets</a:t>
            </a: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627667482"/>
      </p:ext>
    </p:extLst>
  </p:cSld>
  <p:clrMapOvr>
    <a:masterClrMapping/>
  </p:clrMapOvr>
  <mc:AlternateContent xmlns:mc="http://schemas.openxmlformats.org/markup-compatibility/2006">
    <mc:Choice xmlns:p14="http://schemas.microsoft.com/office/powerpoint/2010/main" Requires="p14">
      <p:transition spd="slow" p14:dur="2000" advTm="50015"/>
    </mc:Choice>
    <mc:Fallback>
      <p:transition spd="slow" advTm="50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ABOUT PERPETUAL CARE, INC</a:t>
            </a:r>
            <a:endParaRPr lang="en-US" dirty="0"/>
          </a:p>
        </p:txBody>
      </p:sp>
      <p:sp>
        <p:nvSpPr>
          <p:cNvPr id="3" name="Content Placeholder 2"/>
          <p:cNvSpPr>
            <a:spLocks noGrp="1"/>
          </p:cNvSpPr>
          <p:nvPr>
            <p:ph idx="1"/>
          </p:nvPr>
        </p:nvSpPr>
        <p:spPr>
          <a:xfrm>
            <a:off x="495300" y="1295400"/>
            <a:ext cx="8229600" cy="4830763"/>
          </a:xfrm>
        </p:spPr>
        <p:txBody>
          <a:bodyPr>
            <a:normAutofit fontScale="92500" lnSpcReduction="20000"/>
          </a:bodyPr>
          <a:lstStyle/>
          <a:p>
            <a:pPr marL="0" indent="0">
              <a:buNone/>
            </a:pPr>
            <a:r>
              <a:rPr lang="en-US" dirty="0" smtClean="0"/>
              <a:t>A 501(c)(3) Nonprofit Organization since October 2, 2002</a:t>
            </a:r>
            <a:endParaRPr lang="en-US" dirty="0"/>
          </a:p>
          <a:p>
            <a:pPr marL="0" indent="0">
              <a:buNone/>
            </a:pPr>
            <a:endParaRPr lang="en-US" b="1" dirty="0" smtClean="0">
              <a:solidFill>
                <a:srgbClr val="C00000"/>
              </a:solidFill>
              <a:latin typeface="NimbusSanT" panose="020B0704020202020204" pitchFamily="34" charset="0"/>
            </a:endParaRPr>
          </a:p>
          <a:p>
            <a:pPr marL="0" indent="0" algn="ctr">
              <a:buNone/>
            </a:pPr>
            <a:r>
              <a:rPr lang="en-US" b="1" dirty="0" smtClean="0">
                <a:solidFill>
                  <a:srgbClr val="C00000"/>
                </a:solidFill>
                <a:latin typeface="NimbusSanT" panose="020B0704020202020204" pitchFamily="34" charset="0"/>
              </a:rPr>
              <a:t>Better Life Choices for Orphaned Pets</a:t>
            </a:r>
          </a:p>
          <a:p>
            <a:pPr marL="0" indent="0">
              <a:buNone/>
            </a:pPr>
            <a:endParaRPr lang="en-US" dirty="0" smtClean="0"/>
          </a:p>
          <a:p>
            <a:pPr marL="0" indent="0">
              <a:buNone/>
            </a:pPr>
            <a:r>
              <a:rPr lang="en-US" dirty="0" smtClean="0"/>
              <a:t>Mission:  </a:t>
            </a:r>
            <a:r>
              <a:rPr lang="en-US" dirty="0"/>
              <a:t>Perpetual Care educates the public and helps pet owners regarding estate planning for their pets, and Perpetual Care rescues and finds homes for pets orphaned by death or disability of their guardian, or provides them a home at our Pet Life Care Center.</a:t>
            </a:r>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2260368564"/>
      </p:ext>
    </p:extLst>
  </p:cSld>
  <p:clrMapOvr>
    <a:masterClrMapping/>
  </p:clrMapOvr>
  <mc:AlternateContent xmlns:mc="http://schemas.openxmlformats.org/markup-compatibility/2006">
    <mc:Choice xmlns:p14="http://schemas.microsoft.com/office/powerpoint/2010/main" Requires="p14">
      <p:transition spd="slow" p14:dur="2000" advTm="195582"/>
    </mc:Choice>
    <mc:Fallback>
      <p:transition spd="slow" advTm="195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DO NOTHING OPTION</a:t>
            </a:r>
            <a:endParaRPr lang="en-US" dirty="0"/>
          </a:p>
        </p:txBody>
      </p:sp>
      <p:sp>
        <p:nvSpPr>
          <p:cNvPr id="3" name="Content Placeholder 2"/>
          <p:cNvSpPr>
            <a:spLocks noGrp="1"/>
          </p:cNvSpPr>
          <p:nvPr>
            <p:ph idx="1"/>
          </p:nvPr>
        </p:nvSpPr>
        <p:spPr>
          <a:xfrm>
            <a:off x="228600" y="1600201"/>
            <a:ext cx="3851706" cy="2819400"/>
          </a:xfrm>
        </p:spPr>
        <p:txBody>
          <a:bodyPr>
            <a:normAutofit lnSpcReduction="10000"/>
          </a:bodyPr>
          <a:lstStyle/>
          <a:p>
            <a:r>
              <a:rPr lang="en-US" dirty="0" smtClean="0"/>
              <a:t>Family or Friend</a:t>
            </a:r>
          </a:p>
          <a:p>
            <a:r>
              <a:rPr lang="en-US" dirty="0" smtClean="0"/>
              <a:t>Animal Control-Municipal Shelters</a:t>
            </a:r>
          </a:p>
          <a:p>
            <a:r>
              <a:rPr lang="en-US" dirty="0" smtClean="0"/>
              <a:t>Private Shelters </a:t>
            </a:r>
          </a:p>
          <a:p>
            <a:r>
              <a:rPr lang="en-US" dirty="0" smtClean="0"/>
              <a:t>Rescues</a:t>
            </a:r>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1108365"/>
            <a:ext cx="3692094" cy="24621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425" y="3886200"/>
            <a:ext cx="3000375" cy="1996613"/>
          </a:xfrm>
          <a:prstGeom prst="rect">
            <a:avLst/>
          </a:prstGeom>
        </p:spPr>
      </p:pic>
      <p:sp>
        <p:nvSpPr>
          <p:cNvPr id="9" name="TextBox 8"/>
          <p:cNvSpPr txBox="1"/>
          <p:nvPr/>
        </p:nvSpPr>
        <p:spPr>
          <a:xfrm>
            <a:off x="6248401" y="4038600"/>
            <a:ext cx="1905000" cy="461665"/>
          </a:xfrm>
          <a:prstGeom prst="rect">
            <a:avLst/>
          </a:prstGeom>
          <a:noFill/>
        </p:spPr>
        <p:txBody>
          <a:bodyPr wrap="square" rtlCol="0">
            <a:spAutoFit/>
          </a:bodyPr>
          <a:lstStyle/>
          <a:p>
            <a:r>
              <a:rPr lang="en-US" sz="2400" dirty="0" smtClean="0"/>
              <a:t>No Choice</a:t>
            </a:r>
            <a:endParaRPr lang="en-US" sz="2400" dirty="0"/>
          </a:p>
        </p:txBody>
      </p:sp>
      <p:sp>
        <p:nvSpPr>
          <p:cNvPr id="10" name="TextBox 9"/>
          <p:cNvSpPr txBox="1"/>
          <p:nvPr/>
        </p:nvSpPr>
        <p:spPr>
          <a:xfrm>
            <a:off x="6246736" y="4465629"/>
            <a:ext cx="1536190" cy="461665"/>
          </a:xfrm>
          <a:prstGeom prst="rect">
            <a:avLst/>
          </a:prstGeom>
          <a:noFill/>
        </p:spPr>
        <p:txBody>
          <a:bodyPr wrap="none" rtlCol="0">
            <a:spAutoFit/>
          </a:bodyPr>
          <a:lstStyle/>
          <a:p>
            <a:r>
              <a:rPr lang="en-US" sz="2400" dirty="0" smtClean="0"/>
              <a:t>No Control</a:t>
            </a:r>
          </a:p>
        </p:txBody>
      </p:sp>
      <p:sp>
        <p:nvSpPr>
          <p:cNvPr id="11" name="TextBox 10"/>
          <p:cNvSpPr txBox="1"/>
          <p:nvPr/>
        </p:nvSpPr>
        <p:spPr>
          <a:xfrm>
            <a:off x="6255328" y="4903330"/>
            <a:ext cx="2666857" cy="461665"/>
          </a:xfrm>
          <a:prstGeom prst="rect">
            <a:avLst/>
          </a:prstGeom>
          <a:noFill/>
        </p:spPr>
        <p:txBody>
          <a:bodyPr wrap="square" rtlCol="0">
            <a:spAutoFit/>
          </a:bodyPr>
          <a:lstStyle/>
          <a:p>
            <a:r>
              <a:rPr lang="en-US" sz="2400" dirty="0" smtClean="0"/>
              <a:t>No Peace of Mind</a:t>
            </a:r>
            <a:endParaRPr lang="en-US" sz="2400" dirty="0"/>
          </a:p>
        </p:txBody>
      </p:sp>
    </p:spTree>
    <p:custDataLst>
      <p:tags r:id="rId1"/>
    </p:custDataLst>
    <p:extLst>
      <p:ext uri="{BB962C8B-B14F-4D97-AF65-F5344CB8AC3E}">
        <p14:creationId xmlns:p14="http://schemas.microsoft.com/office/powerpoint/2010/main" val="3410510263"/>
      </p:ext>
    </p:extLst>
  </p:cSld>
  <p:clrMapOvr>
    <a:masterClrMapping/>
  </p:clrMapOvr>
  <mc:AlternateContent xmlns:mc="http://schemas.openxmlformats.org/markup-compatibility/2006">
    <mc:Choice xmlns:p14="http://schemas.microsoft.com/office/powerpoint/2010/main" Requires="p14">
      <p:transition spd="slow" p14:dur="2000" advTm="85436"/>
    </mc:Choice>
    <mc:Fallback>
      <p:transition spd="slow" advTm="854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EUTHANASIA OPTION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106" y="1981200"/>
            <a:ext cx="5469788" cy="3063081"/>
          </a:xfrm>
        </p:spPr>
      </p:pic>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413164" cy="18288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764" y="1600200"/>
            <a:ext cx="6516907" cy="36639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087" y="1143000"/>
            <a:ext cx="6981825" cy="4572000"/>
          </a:xfrm>
          <a:prstGeom prst="rect">
            <a:avLst/>
          </a:prstGeom>
        </p:spPr>
      </p:pic>
    </p:spTree>
    <p:custDataLst>
      <p:tags r:id="rId1"/>
    </p:custDataLst>
    <p:extLst>
      <p:ext uri="{BB962C8B-B14F-4D97-AF65-F5344CB8AC3E}">
        <p14:creationId xmlns:p14="http://schemas.microsoft.com/office/powerpoint/2010/main" val="3674737378"/>
      </p:ext>
    </p:extLst>
  </p:cSld>
  <p:clrMapOvr>
    <a:masterClrMapping/>
  </p:clrMapOvr>
  <mc:AlternateContent xmlns:mc="http://schemas.openxmlformats.org/markup-compatibility/2006">
    <mc:Choice xmlns:p14="http://schemas.microsoft.com/office/powerpoint/2010/main" Requires="p14">
      <p:transition spd="slow" p14:dur="2000" advTm="41462"/>
    </mc:Choice>
    <mc:Fallback>
      <p:transition spd="slow" advTm="41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SHELTER &amp; RESCUE OPTIONS</a:t>
            </a:r>
            <a:endParaRPr lang="en-US" dirty="0"/>
          </a:p>
        </p:txBody>
      </p:sp>
      <p:sp>
        <p:nvSpPr>
          <p:cNvPr id="3" name="Content Placeholder 2"/>
          <p:cNvSpPr>
            <a:spLocks noGrp="1"/>
          </p:cNvSpPr>
          <p:nvPr>
            <p:ph idx="1"/>
          </p:nvPr>
        </p:nvSpPr>
        <p:spPr>
          <a:xfrm>
            <a:off x="457200" y="974292"/>
            <a:ext cx="8229600" cy="4983163"/>
          </a:xfrm>
        </p:spPr>
        <p:txBody>
          <a:bodyPr>
            <a:normAutofit fontScale="77500" lnSpcReduction="20000"/>
          </a:bodyPr>
          <a:lstStyle/>
          <a:p>
            <a:pPr>
              <a:buFont typeface="Wingdings" panose="05000000000000000000" pitchFamily="2" charset="2"/>
              <a:buChar char="§"/>
            </a:pPr>
            <a:r>
              <a:rPr lang="en-US" dirty="0" smtClean="0"/>
              <a:t>Mission</a:t>
            </a:r>
          </a:p>
          <a:p>
            <a:pPr lvl="1">
              <a:buFont typeface="Wingdings" panose="05000000000000000000" pitchFamily="2" charset="2"/>
              <a:buChar char="Ø"/>
            </a:pPr>
            <a:r>
              <a:rPr lang="en-US" b="1" dirty="0" smtClean="0"/>
              <a:t>Municipal Shelters:  </a:t>
            </a:r>
            <a:r>
              <a:rPr lang="en-US" dirty="0" smtClean="0"/>
              <a:t>Under USDA-To protect the public illness and injury by keeping animals off the streets.</a:t>
            </a:r>
          </a:p>
          <a:p>
            <a:pPr lvl="1">
              <a:buFont typeface="Wingdings" panose="05000000000000000000" pitchFamily="2" charset="2"/>
              <a:buChar char="Ø"/>
            </a:pPr>
            <a:r>
              <a:rPr lang="en-US" b="1" dirty="0" smtClean="0"/>
              <a:t>Private  Shelters:  </a:t>
            </a:r>
            <a:r>
              <a:rPr lang="en-US" dirty="0" smtClean="0"/>
              <a:t>Temporary Shelter-To rescue and find homes for pets rescued from municipal shelters or the general public.</a:t>
            </a:r>
          </a:p>
          <a:p>
            <a:pPr>
              <a:buFont typeface="Wingdings" panose="05000000000000000000" pitchFamily="2" charset="2"/>
              <a:buChar char="§"/>
            </a:pPr>
            <a:r>
              <a:rPr lang="en-US" dirty="0"/>
              <a:t>Temporary Shelter Structure and Space</a:t>
            </a:r>
          </a:p>
          <a:p>
            <a:pPr>
              <a:buFont typeface="Wingdings" panose="05000000000000000000" pitchFamily="2" charset="2"/>
              <a:buChar char="§"/>
            </a:pPr>
            <a:r>
              <a:rPr lang="en-US" dirty="0" smtClean="0"/>
              <a:t>Access-Available in most communities</a:t>
            </a:r>
          </a:p>
          <a:p>
            <a:pPr>
              <a:buFont typeface="Wingdings" panose="05000000000000000000" pitchFamily="2" charset="2"/>
              <a:buChar char="§"/>
            </a:pPr>
            <a:r>
              <a:rPr lang="en-US" dirty="0" smtClean="0"/>
              <a:t>Overcrowded</a:t>
            </a:r>
          </a:p>
          <a:p>
            <a:pPr>
              <a:buFont typeface="Wingdings" panose="05000000000000000000" pitchFamily="2" charset="2"/>
              <a:buChar char="§"/>
            </a:pPr>
            <a:r>
              <a:rPr lang="en-US" dirty="0" smtClean="0"/>
              <a:t>Euthanasia Rates</a:t>
            </a:r>
          </a:p>
          <a:p>
            <a:pPr>
              <a:buFont typeface="Wingdings" panose="05000000000000000000" pitchFamily="2" charset="2"/>
              <a:buChar char="§"/>
            </a:pPr>
            <a:r>
              <a:rPr lang="en-US" dirty="0" smtClean="0"/>
              <a:t>May not have an active adoption program</a:t>
            </a:r>
          </a:p>
          <a:p>
            <a:pPr>
              <a:buFont typeface="Wingdings" panose="05000000000000000000" pitchFamily="2" charset="2"/>
              <a:buChar char="§"/>
            </a:pPr>
            <a:r>
              <a:rPr lang="en-US" dirty="0" smtClean="0"/>
              <a:t>Adoption Protocols &amp; Home Checks</a:t>
            </a:r>
          </a:p>
          <a:p>
            <a:pPr>
              <a:buFont typeface="Wingdings" panose="05000000000000000000" pitchFamily="2" charset="2"/>
              <a:buChar char="§"/>
            </a:pPr>
            <a:r>
              <a:rPr lang="en-US" dirty="0" smtClean="0"/>
              <a:t>Limited Capacity and Resources</a:t>
            </a:r>
          </a:p>
          <a:p>
            <a:pPr>
              <a:buFont typeface="Wingdings" panose="05000000000000000000" pitchFamily="2" charset="2"/>
              <a:buChar char="§"/>
            </a:pPr>
            <a:r>
              <a:rPr lang="en-US" dirty="0" smtClean="0"/>
              <a:t>Pack and Clowder Limitations (Rescues)</a:t>
            </a:r>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3048597550"/>
      </p:ext>
    </p:extLst>
  </p:cSld>
  <p:clrMapOvr>
    <a:masterClrMapping/>
  </p:clrMapOvr>
  <mc:AlternateContent xmlns:mc="http://schemas.openxmlformats.org/markup-compatibility/2006">
    <mc:Choice xmlns:p14="http://schemas.microsoft.com/office/powerpoint/2010/main" Requires="p14">
      <p:transition spd="slow" p14:dur="2000" advTm="106631"/>
    </mc:Choice>
    <mc:Fallback>
      <p:transition spd="slow" advTm="10663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FAMILY OR FRIEND OPTION</a:t>
            </a:r>
            <a:endParaRPr lang="en-US" dirty="0"/>
          </a:p>
        </p:txBody>
      </p:sp>
      <p:sp>
        <p:nvSpPr>
          <p:cNvPr id="3" name="Content Placeholder 2"/>
          <p:cNvSpPr>
            <a:spLocks noGrp="1"/>
          </p:cNvSpPr>
          <p:nvPr>
            <p:ph idx="1"/>
          </p:nvPr>
        </p:nvSpPr>
        <p:spPr>
          <a:xfrm>
            <a:off x="457200" y="1143001"/>
            <a:ext cx="8229600" cy="4648200"/>
          </a:xfrm>
        </p:spPr>
        <p:txBody>
          <a:bodyPr>
            <a:normAutofit fontScale="92500" lnSpcReduction="10000"/>
          </a:bodyPr>
          <a:lstStyle/>
          <a:p>
            <a:pPr marL="514350" indent="-514350">
              <a:buAutoNum type="arabicPeriod"/>
            </a:pPr>
            <a:r>
              <a:rPr lang="en-US" dirty="0" smtClean="0"/>
              <a:t>Undocumented</a:t>
            </a:r>
          </a:p>
          <a:p>
            <a:pPr marL="514350" indent="-514350">
              <a:buAutoNum type="alphaLcPeriod"/>
            </a:pPr>
            <a:r>
              <a:rPr lang="en-US" dirty="0" smtClean="0"/>
              <a:t>60-66% of Americans do not have a will 	     or living will</a:t>
            </a:r>
          </a:p>
          <a:p>
            <a:pPr marL="514350" indent="-514350">
              <a:buAutoNum type="alphaLcPeriod"/>
            </a:pPr>
            <a:r>
              <a:rPr lang="en-US" dirty="0"/>
              <a:t>O</a:t>
            </a:r>
            <a:r>
              <a:rPr lang="en-US" dirty="0" smtClean="0"/>
              <a:t>nly 9% </a:t>
            </a:r>
            <a:r>
              <a:rPr lang="en-US" dirty="0"/>
              <a:t>of people with </a:t>
            </a:r>
            <a:r>
              <a:rPr lang="en-US" dirty="0" smtClean="0"/>
              <a:t>wills have made </a:t>
            </a:r>
            <a:r>
              <a:rPr lang="en-US" dirty="0"/>
              <a:t>provisions for their pets</a:t>
            </a:r>
            <a:endParaRPr lang="en-US" dirty="0" smtClean="0"/>
          </a:p>
          <a:p>
            <a:pPr marL="0" indent="0">
              <a:buNone/>
            </a:pPr>
            <a:r>
              <a:rPr lang="en-US" dirty="0" smtClean="0"/>
              <a:t>c.    20</a:t>
            </a:r>
            <a:r>
              <a:rPr lang="en-US" dirty="0"/>
              <a:t>% of dogs and 28% of cats taken to </a:t>
            </a:r>
            <a:r>
              <a:rPr lang="en-US" dirty="0" smtClean="0"/>
              <a:t>shelters                     	each </a:t>
            </a:r>
            <a:r>
              <a:rPr lang="en-US" dirty="0"/>
              <a:t>year are taken in by </a:t>
            </a:r>
            <a:r>
              <a:rPr lang="en-US" dirty="0" smtClean="0"/>
              <a:t>family members    	(1.73M total)</a:t>
            </a:r>
          </a:p>
          <a:p>
            <a:pPr marL="514350" indent="-514350">
              <a:buAutoNum type="alphaLcPeriod" startAt="4"/>
            </a:pPr>
            <a:r>
              <a:rPr lang="en-US" dirty="0" smtClean="0"/>
              <a:t>Taken by Animal Control &amp; Municipal 	Shelter if  no one steps forward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custDataLst>
      <p:tags r:id="rId1"/>
    </p:custDataLst>
    <p:extLst>
      <p:ext uri="{BB962C8B-B14F-4D97-AF65-F5344CB8AC3E}">
        <p14:creationId xmlns:p14="http://schemas.microsoft.com/office/powerpoint/2010/main" val="2992177573"/>
      </p:ext>
    </p:extLst>
  </p:cSld>
  <p:clrMapOvr>
    <a:masterClrMapping/>
  </p:clrMapOvr>
  <mc:AlternateContent xmlns:mc="http://schemas.openxmlformats.org/markup-compatibility/2006">
    <mc:Choice xmlns:p14="http://schemas.microsoft.com/office/powerpoint/2010/main" Requires="p14">
      <p:transition spd="slow" p14:dur="2000" advTm="55342"/>
    </mc:Choice>
    <mc:Fallback>
      <p:transition spd="slow" advTm="55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FAMILY OR FRIEND OPTION</a:t>
            </a:r>
            <a:endParaRPr lang="en-US" dirty="0"/>
          </a:p>
        </p:txBody>
      </p:sp>
      <p:sp>
        <p:nvSpPr>
          <p:cNvPr id="3" name="Content Placeholder 2"/>
          <p:cNvSpPr>
            <a:spLocks noGrp="1"/>
          </p:cNvSpPr>
          <p:nvPr>
            <p:ph idx="1"/>
          </p:nvPr>
        </p:nvSpPr>
        <p:spPr>
          <a:xfrm>
            <a:off x="457200" y="1143001"/>
            <a:ext cx="8229600" cy="4648200"/>
          </a:xfrm>
        </p:spPr>
        <p:txBody>
          <a:bodyPr>
            <a:normAutofit/>
          </a:bodyPr>
          <a:lstStyle/>
          <a:p>
            <a:pPr marL="0" indent="0">
              <a:buNone/>
            </a:pPr>
            <a:r>
              <a:rPr lang="en-US" dirty="0" smtClean="0"/>
              <a:t>2. Documented</a:t>
            </a:r>
          </a:p>
          <a:p>
            <a:pPr marL="0" indent="0">
              <a:buNone/>
            </a:pPr>
            <a:r>
              <a:rPr lang="en-US" dirty="0" smtClean="0"/>
              <a:t>	a. Will</a:t>
            </a:r>
          </a:p>
          <a:p>
            <a:pPr marL="0" indent="0">
              <a:buNone/>
            </a:pPr>
            <a:r>
              <a:rPr lang="en-US" dirty="0" smtClean="0"/>
              <a:t>          b. Contractual Agreement</a:t>
            </a:r>
          </a:p>
          <a:p>
            <a:pPr marL="0" indent="0">
              <a:buNone/>
            </a:pPr>
            <a:r>
              <a:rPr lang="en-US" dirty="0" smtClean="0"/>
              <a:t>          c. Pet Trust</a:t>
            </a:r>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921770253"/>
      </p:ext>
    </p:extLst>
  </p:cSld>
  <p:clrMapOvr>
    <a:masterClrMapping/>
  </p:clrMapOvr>
  <mc:AlternateContent xmlns:mc="http://schemas.openxmlformats.org/markup-compatibility/2006">
    <mc:Choice xmlns:p14="http://schemas.microsoft.com/office/powerpoint/2010/main" Requires="p14">
      <p:transition spd="slow" p14:dur="2000" advTm="11932"/>
    </mc:Choice>
    <mc:Fallback>
      <p:transition spd="slow" advTm="1193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BEQUEST/WILL</a:t>
            </a:r>
            <a:endParaRPr lang="en-US" dirty="0"/>
          </a:p>
        </p:txBody>
      </p:sp>
      <p:sp>
        <p:nvSpPr>
          <p:cNvPr id="3" name="Content Placeholder 2"/>
          <p:cNvSpPr>
            <a:spLocks noGrp="1"/>
          </p:cNvSpPr>
          <p:nvPr>
            <p:ph idx="1"/>
          </p:nvPr>
        </p:nvSpPr>
        <p:spPr>
          <a:xfrm>
            <a:off x="457200" y="1143001"/>
            <a:ext cx="8229600" cy="4648200"/>
          </a:xfrm>
        </p:spPr>
        <p:txBody>
          <a:bodyPr>
            <a:normAutofit fontScale="85000" lnSpcReduction="20000"/>
          </a:bodyPr>
          <a:lstStyle/>
          <a:p>
            <a:r>
              <a:rPr lang="en-US" dirty="0" smtClean="0"/>
              <a:t>Takes effect upon death event</a:t>
            </a:r>
          </a:p>
          <a:p>
            <a:r>
              <a:rPr lang="en-US" dirty="0" smtClean="0"/>
              <a:t>Disburses Property – Does not Enforce Ongoing Activities</a:t>
            </a:r>
          </a:p>
          <a:p>
            <a:r>
              <a:rPr lang="en-US" dirty="0" smtClean="0"/>
              <a:t>Provisions are honorary and not enforceable (pets cannot sue)</a:t>
            </a:r>
          </a:p>
          <a:p>
            <a:r>
              <a:rPr lang="en-US" dirty="0" smtClean="0"/>
              <a:t>Waiting Periods/Probate/Disputes</a:t>
            </a:r>
          </a:p>
          <a:p>
            <a:r>
              <a:rPr lang="en-US" dirty="0" smtClean="0"/>
              <a:t>Doesn’t allow for Fund Disbursement Over Time</a:t>
            </a:r>
          </a:p>
          <a:p>
            <a:r>
              <a:rPr lang="en-US" dirty="0" smtClean="0"/>
              <a:t>Pet Care Requirements cannot be documented</a:t>
            </a:r>
          </a:p>
          <a:p>
            <a:r>
              <a:rPr lang="en-US" dirty="0" smtClean="0"/>
              <a:t>Pet Care Is not provided for in case of accident, or otherwise incapacitated.</a:t>
            </a:r>
          </a:p>
          <a:p>
            <a:r>
              <a:rPr lang="en-US" dirty="0" smtClean="0"/>
              <a:t>Does not provide for interim pet care</a:t>
            </a:r>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3534586696"/>
      </p:ext>
    </p:extLst>
  </p:cSld>
  <p:clrMapOvr>
    <a:masterClrMapping/>
  </p:clrMapOvr>
  <mc:AlternateContent xmlns:mc="http://schemas.openxmlformats.org/markup-compatibility/2006">
    <mc:Choice xmlns:p14="http://schemas.microsoft.com/office/powerpoint/2010/main" Requires="p14">
      <p:transition spd="slow" p14:dur="2000" advTm="106780"/>
    </mc:Choice>
    <mc:Fallback>
      <p:transition spd="slow" advTm="10678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CONTRACTUAL AGREEMENT</a:t>
            </a:r>
            <a:endParaRPr lang="en-US" dirty="0"/>
          </a:p>
        </p:txBody>
      </p:sp>
      <p:sp>
        <p:nvSpPr>
          <p:cNvPr id="3" name="Content Placeholder 2"/>
          <p:cNvSpPr>
            <a:spLocks noGrp="1"/>
          </p:cNvSpPr>
          <p:nvPr>
            <p:ph idx="1"/>
          </p:nvPr>
        </p:nvSpPr>
        <p:spPr>
          <a:xfrm>
            <a:off x="457200" y="1143001"/>
            <a:ext cx="8229600" cy="4648200"/>
          </a:xfrm>
        </p:spPr>
        <p:txBody>
          <a:bodyPr>
            <a:normAutofit fontScale="92500"/>
          </a:bodyPr>
          <a:lstStyle/>
          <a:p>
            <a:r>
              <a:rPr lang="en-US" dirty="0" smtClean="0"/>
              <a:t>Pets are Property-Covered under Property Law</a:t>
            </a:r>
          </a:p>
          <a:p>
            <a:r>
              <a:rPr lang="en-US" dirty="0" smtClean="0"/>
              <a:t>Property can be transferred in a consensual transaction</a:t>
            </a:r>
          </a:p>
          <a:p>
            <a:r>
              <a:rPr lang="en-US" dirty="0"/>
              <a:t>Pet Protection Agreement </a:t>
            </a:r>
            <a:r>
              <a:rPr lang="en-US" dirty="0" smtClean="0"/>
              <a:t>or Pet </a:t>
            </a:r>
            <a:r>
              <a:rPr lang="en-US" dirty="0"/>
              <a:t>Life Care </a:t>
            </a:r>
            <a:r>
              <a:rPr lang="en-US" dirty="0" smtClean="0"/>
              <a:t>Agreement-An agreement that names your pet guardian(s) who will be responsible for your pets.  It also allows you to specify how to care for the animals.  Can be used in temporary emergencies or permanent situations.</a:t>
            </a:r>
          </a:p>
          <a:p>
            <a:endParaRPr lang="en-US" dirty="0"/>
          </a:p>
          <a:p>
            <a:endParaRPr lang="en-US" dirty="0" smtClean="0"/>
          </a:p>
          <a:p>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3358101242"/>
      </p:ext>
    </p:extLst>
  </p:cSld>
  <p:clrMapOvr>
    <a:masterClrMapping/>
  </p:clrMapOvr>
  <mc:AlternateContent xmlns:mc="http://schemas.openxmlformats.org/markup-compatibility/2006">
    <mc:Choice xmlns:p14="http://schemas.microsoft.com/office/powerpoint/2010/main" Requires="p14">
      <p:transition spd="slow" p14:dur="2000" advTm="45198"/>
    </mc:Choice>
    <mc:Fallback>
      <p:transition spd="slow" advTm="4519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Pet trusts</a:t>
            </a:r>
            <a:endParaRPr lang="en-US" dirty="0"/>
          </a:p>
        </p:txBody>
      </p:sp>
      <p:sp>
        <p:nvSpPr>
          <p:cNvPr id="3" name="Content Placeholder 2"/>
          <p:cNvSpPr>
            <a:spLocks noGrp="1"/>
          </p:cNvSpPr>
          <p:nvPr>
            <p:ph idx="1"/>
          </p:nvPr>
        </p:nvSpPr>
        <p:spPr>
          <a:xfrm>
            <a:off x="304800" y="1219200"/>
            <a:ext cx="8534400" cy="4876800"/>
          </a:xfrm>
        </p:spPr>
        <p:txBody>
          <a:bodyPr>
            <a:normAutofit/>
          </a:bodyPr>
          <a:lstStyle/>
          <a:p>
            <a:r>
              <a:rPr lang="en-US" dirty="0"/>
              <a:t>A </a:t>
            </a:r>
            <a:r>
              <a:rPr lang="en-US" b="1" dirty="0"/>
              <a:t>pet trust</a:t>
            </a:r>
            <a:r>
              <a:rPr lang="en-US" dirty="0"/>
              <a:t> is a legal arrangement to provide care for a </a:t>
            </a:r>
            <a:r>
              <a:rPr lang="en-US" dirty="0" smtClean="0"/>
              <a:t>pet in the event of death or disability of the owner.  </a:t>
            </a:r>
          </a:p>
          <a:p>
            <a:r>
              <a:rPr lang="en-US" dirty="0" smtClean="0"/>
              <a:t>Pet </a:t>
            </a:r>
            <a:r>
              <a:rPr lang="en-US" dirty="0"/>
              <a:t>trusts stipulate that in the event of a grantor’s disability or death a trustee will hold property (cash, for example) “in trust” for the benefit of the grantor’s pets. </a:t>
            </a:r>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1115491833"/>
      </p:ext>
    </p:extLst>
  </p:cSld>
  <p:clrMapOvr>
    <a:masterClrMapping/>
  </p:clrMapOvr>
  <mc:AlternateContent xmlns:mc="http://schemas.openxmlformats.org/markup-compatibility/2006">
    <mc:Choice xmlns:p14="http://schemas.microsoft.com/office/powerpoint/2010/main" Requires="p14">
      <p:transition spd="slow" p14:dur="2000" advTm="38182"/>
    </mc:Choice>
    <mc:Fallback>
      <p:transition spd="slow" advTm="381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Pet trusts</a:t>
            </a:r>
            <a:endParaRPr lang="en-US" dirty="0"/>
          </a:p>
        </p:txBody>
      </p:sp>
      <p:sp>
        <p:nvSpPr>
          <p:cNvPr id="3" name="Content Placeholder 2"/>
          <p:cNvSpPr>
            <a:spLocks noGrp="1"/>
          </p:cNvSpPr>
          <p:nvPr>
            <p:ph idx="1"/>
          </p:nvPr>
        </p:nvSpPr>
        <p:spPr>
          <a:xfrm>
            <a:off x="304800" y="990600"/>
            <a:ext cx="8534400" cy="5105400"/>
          </a:xfrm>
        </p:spPr>
        <p:txBody>
          <a:bodyPr>
            <a:normAutofit fontScale="85000" lnSpcReduction="20000"/>
          </a:bodyPr>
          <a:lstStyle/>
          <a:p>
            <a:r>
              <a:rPr lang="en-US" dirty="0" smtClean="0"/>
              <a:t> </a:t>
            </a:r>
            <a:r>
              <a:rPr lang="en-US" dirty="0"/>
              <a:t>A </a:t>
            </a:r>
            <a:r>
              <a:rPr lang="en-US" b="1" i="1" dirty="0"/>
              <a:t>testamentary trust</a:t>
            </a:r>
            <a:r>
              <a:rPr lang="en-US" dirty="0"/>
              <a:t> is created by a will and arises after the death of the settlor. </a:t>
            </a:r>
            <a:endParaRPr lang="en-US" dirty="0" smtClean="0"/>
          </a:p>
          <a:p>
            <a:r>
              <a:rPr lang="en-US" dirty="0" smtClean="0"/>
              <a:t>A </a:t>
            </a:r>
            <a:r>
              <a:rPr lang="en-US" b="1" dirty="0" smtClean="0"/>
              <a:t>living trust </a:t>
            </a:r>
            <a:r>
              <a:rPr lang="en-US" dirty="0" smtClean="0"/>
              <a:t>or </a:t>
            </a:r>
            <a:r>
              <a:rPr lang="en-US" b="1" i="1" dirty="0" smtClean="0"/>
              <a:t>inter </a:t>
            </a:r>
            <a:r>
              <a:rPr lang="en-US" b="1" i="1" dirty="0"/>
              <a:t>vivos</a:t>
            </a:r>
            <a:r>
              <a:rPr lang="en-US" b="1" dirty="0"/>
              <a:t> trust</a:t>
            </a:r>
            <a:r>
              <a:rPr lang="en-US" dirty="0"/>
              <a:t> is created during the settlor's lifetime by a trust instrument. </a:t>
            </a:r>
            <a:endParaRPr lang="en-US" dirty="0" smtClean="0"/>
          </a:p>
          <a:p>
            <a:r>
              <a:rPr lang="en-US" dirty="0" smtClean="0"/>
              <a:t>A </a:t>
            </a:r>
            <a:r>
              <a:rPr lang="en-US" dirty="0"/>
              <a:t>trust may be </a:t>
            </a:r>
            <a:r>
              <a:rPr lang="en-US" b="1" dirty="0"/>
              <a:t>revocable</a:t>
            </a:r>
            <a:r>
              <a:rPr lang="en-US" dirty="0"/>
              <a:t> or </a:t>
            </a:r>
            <a:r>
              <a:rPr lang="en-US" b="1" dirty="0"/>
              <a:t>irrevocable</a:t>
            </a:r>
            <a:r>
              <a:rPr lang="en-US" dirty="0"/>
              <a:t>; in the United </a:t>
            </a:r>
            <a:r>
              <a:rPr lang="en-US" dirty="0" smtClean="0"/>
              <a:t>States</a:t>
            </a:r>
          </a:p>
          <a:p>
            <a:r>
              <a:rPr lang="en-US" dirty="0" smtClean="0"/>
              <a:t> A trust </a:t>
            </a:r>
            <a:r>
              <a:rPr lang="en-US" dirty="0"/>
              <a:t>is presumed to be irrevocable unless the instrument or will creating it states it is revocable, except in California, Oklahoma and Texas, in which trusts are presumed to be revocable until the instrument or will creating them states they are irrevocable. </a:t>
            </a:r>
            <a:endParaRPr lang="en-US" dirty="0" smtClean="0"/>
          </a:p>
          <a:p>
            <a:r>
              <a:rPr lang="en-US" dirty="0" smtClean="0"/>
              <a:t>An </a:t>
            </a:r>
            <a:r>
              <a:rPr lang="en-US" dirty="0"/>
              <a:t>irrevocable trust can be "broken" (revoked) only by a judicial proceeding.</a:t>
            </a:r>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3235855025"/>
      </p:ext>
    </p:extLst>
  </p:cSld>
  <p:clrMapOvr>
    <a:masterClrMapping/>
  </p:clrMapOvr>
  <mc:AlternateContent xmlns:mc="http://schemas.openxmlformats.org/markup-compatibility/2006">
    <mc:Choice xmlns:p14="http://schemas.microsoft.com/office/powerpoint/2010/main" Requires="p14">
      <p:transition spd="slow" p14:dur="2000" advTm="62529"/>
    </mc:Choice>
    <mc:Fallback>
      <p:transition spd="slow" advTm="62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Pet trusts</a:t>
            </a:r>
            <a:endParaRPr lang="en-US" dirty="0"/>
          </a:p>
        </p:txBody>
      </p:sp>
      <p:sp>
        <p:nvSpPr>
          <p:cNvPr id="3" name="Content Placeholder 2"/>
          <p:cNvSpPr>
            <a:spLocks noGrp="1"/>
          </p:cNvSpPr>
          <p:nvPr>
            <p:ph idx="1"/>
          </p:nvPr>
        </p:nvSpPr>
        <p:spPr>
          <a:xfrm>
            <a:off x="304800" y="1219200"/>
            <a:ext cx="8534400" cy="4876800"/>
          </a:xfrm>
        </p:spPr>
        <p:txBody>
          <a:bodyPr>
            <a:normAutofit fontScale="85000" lnSpcReduction="10000"/>
          </a:bodyPr>
          <a:lstStyle/>
          <a:p>
            <a:r>
              <a:rPr lang="en-US" dirty="0" smtClean="0"/>
              <a:t>All </a:t>
            </a:r>
            <a:r>
              <a:rPr lang="en-US" dirty="0"/>
              <a:t>50 states plus the District of Columbia have a pet trust law. </a:t>
            </a:r>
            <a:endParaRPr lang="en-US" dirty="0" smtClean="0"/>
          </a:p>
          <a:p>
            <a:r>
              <a:rPr lang="en-US" dirty="0" smtClean="0"/>
              <a:t>Minnesota </a:t>
            </a:r>
            <a:r>
              <a:rPr lang="en-US" dirty="0"/>
              <a:t>was the last state to enact a pet trust law in 2016</a:t>
            </a:r>
            <a:r>
              <a:rPr lang="en-US" dirty="0" smtClean="0"/>
              <a:t>.</a:t>
            </a:r>
          </a:p>
          <a:p>
            <a:r>
              <a:rPr lang="en-US" dirty="0" smtClean="0"/>
              <a:t>Uniform Trust Code - 31 </a:t>
            </a:r>
            <a:r>
              <a:rPr lang="en-US" dirty="0"/>
              <a:t>states and the District of Columbia have enacted a version of the Uniform Trust Code. </a:t>
            </a:r>
            <a:endParaRPr lang="en-US" dirty="0" smtClean="0"/>
          </a:p>
          <a:p>
            <a:r>
              <a:rPr lang="en-US" dirty="0" smtClean="0"/>
              <a:t>Uniform Probate Code - </a:t>
            </a:r>
            <a:r>
              <a:rPr lang="en-US" dirty="0"/>
              <a:t>Although the UPC was intended for adoption by all 50 states, the original 1969 version of the code was adopted in its entirety by only sixteen </a:t>
            </a:r>
            <a:r>
              <a:rPr lang="en-US" dirty="0" smtClean="0"/>
              <a:t>states. The </a:t>
            </a:r>
            <a:r>
              <a:rPr lang="en-US" dirty="0"/>
              <a:t>remaining states have adopted various portions of the code in a piecemeal fashion. </a:t>
            </a:r>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2579775147"/>
      </p:ext>
    </p:extLst>
  </p:cSld>
  <p:clrMapOvr>
    <a:masterClrMapping/>
  </p:clrMapOvr>
  <mc:AlternateContent xmlns:mc="http://schemas.openxmlformats.org/markup-compatibility/2006">
    <mc:Choice xmlns:p14="http://schemas.microsoft.com/office/powerpoint/2010/main" Requires="p14">
      <p:transition spd="slow" p14:dur="2000" advTm="49941"/>
    </mc:Choice>
    <mc:Fallback>
      <p:transition spd="slow" advTm="499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ABOUT PERPETUAL CARE, INC</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a:t>Vision Statement</a:t>
            </a:r>
          </a:p>
          <a:p>
            <a:pPr marL="0" indent="0">
              <a:buNone/>
            </a:pPr>
            <a:r>
              <a:rPr lang="en-US" dirty="0" smtClean="0"/>
              <a:t>Our vision is for a time that family pets will no longer go into shelters or be killed because their guardian cannot care for them due to disability or death.  To that end, it is also our vision that there will be Perpetual Care Life Care Services and Centers everywhere across the country to help orphaned pets find a loving home rather than going into a shelter.</a:t>
            </a:r>
          </a:p>
          <a:p>
            <a:pPr marL="0" indent="0">
              <a:buNone/>
            </a:pPr>
            <a:endParaRPr lang="en-US" dirty="0" smtClean="0"/>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extLst>
      <p:ext uri="{BB962C8B-B14F-4D97-AF65-F5344CB8AC3E}">
        <p14:creationId xmlns:p14="http://schemas.microsoft.com/office/powerpoint/2010/main" val="2446270158"/>
      </p:ext>
    </p:extLst>
  </p:cSld>
  <p:clrMapOvr>
    <a:masterClrMapping/>
  </p:clrMapOvr>
  <mc:AlternateContent xmlns:mc="http://schemas.openxmlformats.org/markup-compatibility/2006">
    <mc:Choice xmlns:p14="http://schemas.microsoft.com/office/powerpoint/2010/main" Requires="p14">
      <p:transition spd="slow" p14:dur="2000" advTm="28723"/>
    </mc:Choice>
    <mc:Fallback>
      <p:transition spd="slow" advTm="2872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PET TRUST </a:t>
            </a:r>
            <a:endParaRPr lang="en-US" dirty="0"/>
          </a:p>
        </p:txBody>
      </p:sp>
      <p:sp>
        <p:nvSpPr>
          <p:cNvPr id="3" name="Content Placeholder 2"/>
          <p:cNvSpPr>
            <a:spLocks noGrp="1"/>
          </p:cNvSpPr>
          <p:nvPr>
            <p:ph idx="1"/>
          </p:nvPr>
        </p:nvSpPr>
        <p:spPr>
          <a:xfrm>
            <a:off x="457200" y="1219200"/>
            <a:ext cx="8229600" cy="4724399"/>
          </a:xfrm>
        </p:spPr>
        <p:txBody>
          <a:bodyPr>
            <a:normAutofit fontScale="77500" lnSpcReduction="20000"/>
          </a:bodyPr>
          <a:lstStyle/>
          <a:p>
            <a:r>
              <a:rPr lang="en-US" u="sng" dirty="0"/>
              <a:t>Grantor</a:t>
            </a:r>
            <a:r>
              <a:rPr lang="en-US" dirty="0"/>
              <a:t>: the person who creates the Trust (also known as </a:t>
            </a:r>
            <a:r>
              <a:rPr lang="en-US" dirty="0" smtClean="0"/>
              <a:t>“</a:t>
            </a:r>
            <a:r>
              <a:rPr lang="en-US" dirty="0"/>
              <a:t>settlor,” /</a:t>
            </a:r>
            <a:r>
              <a:rPr lang="en-US" dirty="0" smtClean="0"/>
              <a:t>“trustor”/Grantor). </a:t>
            </a:r>
            <a:r>
              <a:rPr lang="en-US" dirty="0" smtClean="0">
                <a:solidFill>
                  <a:srgbClr val="C00000"/>
                </a:solidFill>
              </a:rPr>
              <a:t>Pet Owner</a:t>
            </a:r>
            <a:endParaRPr lang="en-US" dirty="0">
              <a:solidFill>
                <a:srgbClr val="C00000"/>
              </a:solidFill>
            </a:endParaRPr>
          </a:p>
          <a:p>
            <a:r>
              <a:rPr lang="en-US" u="sng" dirty="0"/>
              <a:t>Trustee</a:t>
            </a:r>
            <a:r>
              <a:rPr lang="en-US" dirty="0"/>
              <a:t>: the person, </a:t>
            </a:r>
            <a:r>
              <a:rPr lang="en-US" dirty="0" smtClean="0"/>
              <a:t>business entity or public body, </a:t>
            </a:r>
            <a:r>
              <a:rPr lang="en-US" dirty="0"/>
              <a:t>that agrees to hold the property or </a:t>
            </a:r>
            <a:r>
              <a:rPr lang="en-US" dirty="0" smtClean="0"/>
              <a:t>assets.  </a:t>
            </a:r>
            <a:r>
              <a:rPr lang="en-US" dirty="0" smtClean="0">
                <a:solidFill>
                  <a:srgbClr val="C00000"/>
                </a:solidFill>
              </a:rPr>
              <a:t>As Designated or Perpetual Care</a:t>
            </a:r>
          </a:p>
          <a:p>
            <a:r>
              <a:rPr lang="en-US" u="sng" dirty="0" smtClean="0"/>
              <a:t>Enforcer:</a:t>
            </a:r>
            <a:r>
              <a:rPr lang="en-US" dirty="0" smtClean="0"/>
              <a:t>  the person, business entity or public body that ensures that the beneficiary adheres to the stipulations of the trust.  </a:t>
            </a:r>
            <a:r>
              <a:rPr lang="en-US" dirty="0" smtClean="0">
                <a:solidFill>
                  <a:srgbClr val="C00000"/>
                </a:solidFill>
              </a:rPr>
              <a:t>Perpetual Care</a:t>
            </a:r>
            <a:endParaRPr lang="en-US" dirty="0">
              <a:solidFill>
                <a:srgbClr val="C00000"/>
              </a:solidFill>
            </a:endParaRPr>
          </a:p>
          <a:p>
            <a:r>
              <a:rPr lang="en-US" u="sng" dirty="0"/>
              <a:t>Principal</a:t>
            </a:r>
            <a:r>
              <a:rPr lang="en-US" dirty="0"/>
              <a:t>: the property or assets themselves, including money, which is held in the Trust and managed by the </a:t>
            </a:r>
            <a:r>
              <a:rPr lang="en-US" dirty="0" smtClean="0"/>
              <a:t>Trustee. </a:t>
            </a:r>
            <a:r>
              <a:rPr lang="en-US" dirty="0">
                <a:solidFill>
                  <a:srgbClr val="C00000"/>
                </a:solidFill>
              </a:rPr>
              <a:t>T</a:t>
            </a:r>
            <a:r>
              <a:rPr lang="en-US" dirty="0" smtClean="0">
                <a:solidFill>
                  <a:srgbClr val="C00000"/>
                </a:solidFill>
              </a:rPr>
              <a:t>he Pet Trust</a:t>
            </a:r>
            <a:endParaRPr lang="en-US" dirty="0">
              <a:solidFill>
                <a:srgbClr val="C00000"/>
              </a:solidFill>
            </a:endParaRPr>
          </a:p>
          <a:p>
            <a:r>
              <a:rPr lang="en-US" u="sng" dirty="0"/>
              <a:t>Beneficiary</a:t>
            </a:r>
            <a:r>
              <a:rPr lang="en-US" dirty="0"/>
              <a:t>: the person or people who ultimately receive the property or assets in the </a:t>
            </a:r>
            <a:r>
              <a:rPr lang="en-US" dirty="0" smtClean="0"/>
              <a:t>Trust. </a:t>
            </a:r>
            <a:r>
              <a:rPr lang="en-US" dirty="0" smtClean="0">
                <a:solidFill>
                  <a:srgbClr val="C00000"/>
                </a:solidFill>
              </a:rPr>
              <a:t>Primary Caregiver/Secondary Caregiver</a:t>
            </a: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2084359583"/>
      </p:ext>
    </p:extLst>
  </p:cSld>
  <p:clrMapOvr>
    <a:masterClrMapping/>
  </p:clrMapOvr>
  <mc:AlternateContent xmlns:mc="http://schemas.openxmlformats.org/markup-compatibility/2006">
    <mc:Choice xmlns:p14="http://schemas.microsoft.com/office/powerpoint/2010/main" Requires="p14">
      <p:transition spd="slow" p14:dur="2000" advTm="56009"/>
    </mc:Choice>
    <mc:Fallback>
      <p:transition spd="slow" advTm="5600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TRUST LAW</a:t>
            </a:r>
            <a:endParaRPr lang="en-US" dirty="0"/>
          </a:p>
        </p:txBody>
      </p:sp>
      <p:sp>
        <p:nvSpPr>
          <p:cNvPr id="3" name="Content Placeholder 2"/>
          <p:cNvSpPr>
            <a:spLocks noGrp="1"/>
          </p:cNvSpPr>
          <p:nvPr>
            <p:ph idx="1"/>
          </p:nvPr>
        </p:nvSpPr>
        <p:spPr/>
        <p:txBody>
          <a:bodyPr/>
          <a:lstStyle/>
          <a:p>
            <a:r>
              <a:rPr lang="en-US" dirty="0" smtClean="0"/>
              <a:t>Adopted Uniform Trust Code in 2005</a:t>
            </a:r>
          </a:p>
          <a:p>
            <a:pPr fontAlgn="base"/>
            <a:r>
              <a:rPr lang="en-US" dirty="0" smtClean="0"/>
              <a:t>Also adopted Pet Trust Law</a:t>
            </a:r>
          </a:p>
          <a:p>
            <a:pPr fontAlgn="base"/>
            <a:r>
              <a:rPr lang="en-US" dirty="0" smtClean="0"/>
              <a:t>The </a:t>
            </a:r>
            <a:r>
              <a:rPr lang="en-US" dirty="0"/>
              <a:t>sole trustee and sole beneficiary of a trust cannot be the same </a:t>
            </a:r>
            <a:r>
              <a:rPr lang="en-US" dirty="0" smtClean="0"/>
              <a:t>person-does </a:t>
            </a:r>
            <a:r>
              <a:rPr lang="en-US" dirty="0"/>
              <a:t>not allow the person who manages the assets to receive the benefits of the same trust they manage</a:t>
            </a:r>
            <a:r>
              <a:rPr lang="en-US" dirty="0" smtClean="0"/>
              <a:t>.</a:t>
            </a:r>
          </a:p>
          <a:p>
            <a:pPr fontAlgn="base"/>
            <a:endParaRPr lang="en-US" dirty="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37324774"/>
      </p:ext>
    </p:extLst>
  </p:cSld>
  <p:clrMapOvr>
    <a:masterClrMapping/>
  </p:clrMapOvr>
  <mc:AlternateContent xmlns:mc="http://schemas.openxmlformats.org/markup-compatibility/2006">
    <mc:Choice xmlns:p14="http://schemas.microsoft.com/office/powerpoint/2010/main" Requires="p14">
      <p:transition spd="slow" p14:dur="2000" advTm="35494"/>
    </mc:Choice>
    <mc:Fallback>
      <p:transition spd="slow" advTm="3549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TRUST LAW</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Universal Citation: </a:t>
            </a:r>
            <a:r>
              <a:rPr lang="en-US" dirty="0">
                <a:hlinkClick r:id="rId2"/>
              </a:rPr>
              <a:t>VA Code § 64.2-726 (2016)</a:t>
            </a:r>
            <a:endParaRPr lang="en-US" dirty="0"/>
          </a:p>
          <a:p>
            <a:r>
              <a:rPr lang="en-US" dirty="0" smtClean="0"/>
              <a:t>A. A </a:t>
            </a:r>
            <a:r>
              <a:rPr lang="en-US" dirty="0"/>
              <a:t>trust may be created to provide for the care of an animal alive during the settlor's lifetime. The trust </a:t>
            </a:r>
            <a:r>
              <a:rPr lang="en-US" u="sng" dirty="0"/>
              <a:t>terminates upon the death of the animal </a:t>
            </a:r>
            <a:r>
              <a:rPr lang="en-US" dirty="0"/>
              <a:t>or, if the trust was created to provide for the care of more than one animal alive during the settlor's lifetime, </a:t>
            </a:r>
            <a:r>
              <a:rPr lang="en-US" u="sng" dirty="0"/>
              <a:t>upon the death of the last surviving animal</a:t>
            </a:r>
            <a:r>
              <a:rPr lang="en-US" dirty="0"/>
              <a:t>. </a:t>
            </a:r>
            <a:endParaRPr lang="en-US" dirty="0" smtClean="0"/>
          </a:p>
          <a:p>
            <a:r>
              <a:rPr lang="en-US" u="sng" dirty="0" smtClean="0"/>
              <a:t>Funds </a:t>
            </a:r>
            <a:r>
              <a:rPr lang="en-US" u="sng" dirty="0"/>
              <a:t>from the trust </a:t>
            </a:r>
            <a:r>
              <a:rPr lang="en-US" dirty="0"/>
              <a:t>may be applied to any outstanding expenses of the trust and for burial or other </a:t>
            </a:r>
            <a:r>
              <a:rPr lang="en-US" dirty="0" smtClean="0"/>
              <a:t>post death </a:t>
            </a:r>
            <a:r>
              <a:rPr lang="en-US" dirty="0"/>
              <a:t>expenditures for animal beneficiaries as provided for in the instrument creating the trust.</a:t>
            </a:r>
          </a:p>
          <a:p>
            <a:pPr fontAlgn="base"/>
            <a:endParaRPr lang="en-US" dirty="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2023076755"/>
      </p:ext>
    </p:extLst>
  </p:cSld>
  <p:clrMapOvr>
    <a:masterClrMapping/>
  </p:clrMapOvr>
  <mc:AlternateContent xmlns:mc="http://schemas.openxmlformats.org/markup-compatibility/2006">
    <mc:Choice xmlns:p14="http://schemas.microsoft.com/office/powerpoint/2010/main" Requires="p14">
      <p:transition spd="slow" p14:dur="2000" advTm="44239"/>
    </mc:Choice>
    <mc:Fallback>
      <p:transition spd="slow" advTm="4423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VIRGINIA TRUST LAW</a:t>
            </a:r>
            <a:endParaRPr lang="en-US" dirty="0"/>
          </a:p>
        </p:txBody>
      </p:sp>
      <p:sp>
        <p:nvSpPr>
          <p:cNvPr id="3" name="Content Placeholder 2"/>
          <p:cNvSpPr>
            <a:spLocks noGrp="1"/>
          </p:cNvSpPr>
          <p:nvPr>
            <p:ph idx="1"/>
          </p:nvPr>
        </p:nvSpPr>
        <p:spPr>
          <a:xfrm>
            <a:off x="304800" y="1349188"/>
            <a:ext cx="8610600" cy="4776975"/>
          </a:xfrm>
        </p:spPr>
        <p:txBody>
          <a:bodyPr>
            <a:normAutofit fontScale="85000" lnSpcReduction="20000"/>
          </a:bodyPr>
          <a:lstStyle/>
          <a:p>
            <a:pPr marL="0" indent="0">
              <a:buNone/>
            </a:pPr>
            <a:r>
              <a:rPr lang="en-US" b="1" dirty="0"/>
              <a:t>Universal Citation: </a:t>
            </a:r>
            <a:r>
              <a:rPr lang="en-US" dirty="0">
                <a:hlinkClick r:id="rId2"/>
              </a:rPr>
              <a:t>VA Code § 64.2-726 (2016)</a:t>
            </a:r>
            <a:endParaRPr lang="en-US" dirty="0"/>
          </a:p>
          <a:p>
            <a:pPr fontAlgn="base"/>
            <a:r>
              <a:rPr lang="en-US" dirty="0"/>
              <a:t>C. A trust authorized by this section </a:t>
            </a:r>
            <a:r>
              <a:rPr lang="en-US" u="sng" dirty="0"/>
              <a:t>may be enforced by a person appointed in the terms of the trust </a:t>
            </a:r>
            <a:r>
              <a:rPr lang="en-US" dirty="0"/>
              <a:t>or, if no person is so appointed, by a person appointed by the court. A person having an interest in the welfare of the animal </a:t>
            </a:r>
            <a:r>
              <a:rPr lang="en-US" u="sng" dirty="0"/>
              <a:t>may request the court to appoint a person to enforce the trust or to remove a person appointed. </a:t>
            </a:r>
            <a:r>
              <a:rPr lang="en-US" dirty="0"/>
              <a:t>The appointed person shall have the rights of a trust beneficiary for the purpose of enforcing the trust, including receiving accountings, notices, and other information from the trustee and providing consents. </a:t>
            </a:r>
            <a:r>
              <a:rPr lang="en-US" u="sng" dirty="0"/>
              <a:t>Reasonable compensation for a person appointed by the court may be paid from the assets of the trust.</a:t>
            </a:r>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3394960681"/>
      </p:ext>
    </p:extLst>
  </p:cSld>
  <p:clrMapOvr>
    <a:masterClrMapping/>
  </p:clrMapOvr>
  <mc:AlternateContent xmlns:mc="http://schemas.openxmlformats.org/markup-compatibility/2006">
    <mc:Choice xmlns:p14="http://schemas.microsoft.com/office/powerpoint/2010/main" Requires="p14">
      <p:transition spd="slow" p14:dur="2000" advTm="51806"/>
    </mc:Choice>
    <mc:Fallback>
      <p:transition spd="slow" advTm="5180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VIRGINIA TRUST LAW</a:t>
            </a:r>
            <a:endParaRPr lang="en-US" dirty="0"/>
          </a:p>
        </p:txBody>
      </p:sp>
      <p:sp>
        <p:nvSpPr>
          <p:cNvPr id="3" name="Content Placeholder 2"/>
          <p:cNvSpPr>
            <a:spLocks noGrp="1"/>
          </p:cNvSpPr>
          <p:nvPr>
            <p:ph idx="1"/>
          </p:nvPr>
        </p:nvSpPr>
        <p:spPr>
          <a:xfrm>
            <a:off x="152400" y="1349188"/>
            <a:ext cx="8763000" cy="4823012"/>
          </a:xfrm>
        </p:spPr>
        <p:txBody>
          <a:bodyPr>
            <a:normAutofit fontScale="77500" lnSpcReduction="20000"/>
          </a:bodyPr>
          <a:lstStyle/>
          <a:p>
            <a:pPr marL="0" indent="0">
              <a:buNone/>
            </a:pPr>
            <a:r>
              <a:rPr lang="en-US" b="1" dirty="0" smtClean="0"/>
              <a:t>Universal </a:t>
            </a:r>
            <a:r>
              <a:rPr lang="en-US" b="1" dirty="0"/>
              <a:t>Citation: </a:t>
            </a:r>
            <a:r>
              <a:rPr lang="en-US" dirty="0">
                <a:hlinkClick r:id="rId2"/>
              </a:rPr>
              <a:t>VA Code § 64.2-726 (2016)</a:t>
            </a:r>
            <a:endParaRPr lang="en-US" dirty="0"/>
          </a:p>
          <a:p>
            <a:r>
              <a:rPr lang="en-US" dirty="0"/>
              <a:t>E. Property of a trust authorized by this section may be applied only to its intended use, </a:t>
            </a:r>
            <a:r>
              <a:rPr lang="en-US" u="sng" dirty="0"/>
              <a:t>except to the extent the court determines that the value of the trust property exceeds the amount required for the intended use.</a:t>
            </a:r>
            <a:r>
              <a:rPr lang="en-US" dirty="0"/>
              <a:t> Except as otherwise provided in the terms of the trust, property not required for the intended use shall be distributed to the settlor, if then living. If the settlor is deceased, such property shall be distributed pursuant to the residuary clause of the settlor's will if the trust for the animal was created in a preresiduary clause in the will or pursuant to the residuary provisions of the inter vivos trust if the trust for the animal was created in a preresiduary clause in the trust instrument; otherwise, such property shall be distributed to the settlor's successors in interest.</a:t>
            </a:r>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3119482248"/>
      </p:ext>
    </p:extLst>
  </p:cSld>
  <p:clrMapOvr>
    <a:masterClrMapping/>
  </p:clrMapOvr>
  <mc:AlternateContent xmlns:mc="http://schemas.openxmlformats.org/markup-compatibility/2006">
    <mc:Choice xmlns:p14="http://schemas.microsoft.com/office/powerpoint/2010/main" Requires="p14">
      <p:transition spd="slow" p14:dur="2000" advTm="49090"/>
    </mc:Choice>
    <mc:Fallback>
      <p:transition spd="slow" advTm="4909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36" y="457200"/>
            <a:ext cx="4686299" cy="31241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3750830"/>
            <a:ext cx="5057627" cy="28491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276" y="3764685"/>
            <a:ext cx="4139088" cy="28352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5700" y="457200"/>
            <a:ext cx="4686300" cy="3124200"/>
          </a:xfrm>
          <a:prstGeom prst="rect">
            <a:avLst/>
          </a:prstGeom>
        </p:spPr>
      </p:pic>
      <p:sp>
        <p:nvSpPr>
          <p:cNvPr id="10" name="TextBox 9"/>
          <p:cNvSpPr txBox="1"/>
          <p:nvPr/>
        </p:nvSpPr>
        <p:spPr>
          <a:xfrm>
            <a:off x="2667000" y="-83128"/>
            <a:ext cx="4149213" cy="646331"/>
          </a:xfrm>
          <a:prstGeom prst="rect">
            <a:avLst/>
          </a:prstGeom>
          <a:noFill/>
        </p:spPr>
        <p:txBody>
          <a:bodyPr wrap="none" rtlCol="0">
            <a:spAutoFit/>
          </a:bodyPr>
          <a:lstStyle/>
          <a:p>
            <a:r>
              <a:rPr lang="en-US" sz="3600" dirty="0" smtClean="0"/>
              <a:t>LARGEST PET TRUSTS</a:t>
            </a:r>
            <a:endParaRPr lang="en-US" sz="3600" dirty="0"/>
          </a:p>
        </p:txBody>
      </p:sp>
    </p:spTree>
    <p:extLst>
      <p:ext uri="{BB962C8B-B14F-4D97-AF65-F5344CB8AC3E}">
        <p14:creationId xmlns:p14="http://schemas.microsoft.com/office/powerpoint/2010/main" val="2190869159"/>
      </p:ext>
    </p:extLst>
  </p:cSld>
  <p:clrMapOvr>
    <a:masterClrMapping/>
  </p:clrMapOvr>
  <mc:AlternateContent xmlns:mc="http://schemas.openxmlformats.org/markup-compatibility/2006">
    <mc:Choice xmlns:p14="http://schemas.microsoft.com/office/powerpoint/2010/main" Requires="p14">
      <p:transition spd="slow" p14:dur="2000" advTm="106079"/>
    </mc:Choice>
    <mc:Fallback>
      <p:transition spd="slow" advTm="10607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Pet trust LIMITS</a:t>
            </a:r>
            <a:endParaRPr lang="en-US" dirty="0"/>
          </a:p>
        </p:txBody>
      </p:sp>
      <p:sp>
        <p:nvSpPr>
          <p:cNvPr id="3" name="Content Placeholder 2"/>
          <p:cNvSpPr>
            <a:spLocks noGrp="1"/>
          </p:cNvSpPr>
          <p:nvPr>
            <p:ph idx="1"/>
          </p:nvPr>
        </p:nvSpPr>
        <p:spPr>
          <a:xfrm>
            <a:off x="304800" y="1219200"/>
            <a:ext cx="8534400" cy="4876800"/>
          </a:xfrm>
        </p:spPr>
        <p:txBody>
          <a:bodyPr>
            <a:normAutofit/>
          </a:bodyPr>
          <a:lstStyle/>
          <a:p>
            <a:r>
              <a:rPr lang="en-US" dirty="0" smtClean="0"/>
              <a:t>Helmsley Case – Trouble, the Maltese: $12,000,000 reduced to $2,000,000</a:t>
            </a:r>
          </a:p>
          <a:p>
            <a:r>
              <a:rPr lang="en-US" dirty="0" smtClean="0"/>
              <a:t>Copland Case – 2 Cats, Polk-a-dot &amp; Ginny: $4,761,346 reduced to $440,000</a:t>
            </a:r>
          </a:p>
          <a:p>
            <a:r>
              <a:rPr lang="en-US" dirty="0" smtClean="0"/>
              <a:t>Average Pet Trust to Shelters or Veterinary Schools - $10,000 to $45,000 per dog/cat; $65,000-$85,000 per horse</a:t>
            </a:r>
          </a:p>
          <a:p>
            <a:endParaRPr lang="en-US" dirty="0" smtClean="0"/>
          </a:p>
          <a:p>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2410395839"/>
      </p:ext>
    </p:extLst>
  </p:cSld>
  <p:clrMapOvr>
    <a:masterClrMapping/>
  </p:clrMapOvr>
  <mc:AlternateContent xmlns:mc="http://schemas.openxmlformats.org/markup-compatibility/2006">
    <mc:Choice xmlns:p14="http://schemas.microsoft.com/office/powerpoint/2010/main" Requires="p14">
      <p:transition spd="slow" p14:dur="2000" advTm="53181"/>
    </mc:Choice>
    <mc:Fallback>
      <p:transition spd="slow" advTm="531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Pet trust </a:t>
            </a:r>
            <a:r>
              <a:rPr lang="en-US" cap="all" dirty="0" err="1" smtClean="0"/>
              <a:t>FuNDING</a:t>
            </a:r>
            <a:endParaRPr lang="en-US" dirty="0"/>
          </a:p>
        </p:txBody>
      </p:sp>
      <p:sp>
        <p:nvSpPr>
          <p:cNvPr id="3" name="Content Placeholder 2"/>
          <p:cNvSpPr>
            <a:spLocks noGrp="1"/>
          </p:cNvSpPr>
          <p:nvPr>
            <p:ph idx="1"/>
          </p:nvPr>
        </p:nvSpPr>
        <p:spPr>
          <a:xfrm>
            <a:off x="304800" y="1219200"/>
            <a:ext cx="8839200" cy="4876800"/>
          </a:xfrm>
        </p:spPr>
        <p:txBody>
          <a:bodyPr>
            <a:normAutofit/>
          </a:bodyPr>
          <a:lstStyle/>
          <a:p>
            <a:pPr marL="0" indent="0">
              <a:buNone/>
            </a:pPr>
            <a:r>
              <a:rPr lang="en-US" dirty="0" smtClean="0"/>
              <a:t>Average Life Expectancy/Cost:</a:t>
            </a:r>
          </a:p>
          <a:p>
            <a:pPr marL="0" indent="0">
              <a:buNone/>
            </a:pPr>
            <a:r>
              <a:rPr lang="en-US" dirty="0" smtClean="0"/>
              <a:t>Large Dog = 8 </a:t>
            </a:r>
            <a:r>
              <a:rPr lang="en-US" dirty="0" err="1" smtClean="0"/>
              <a:t>yrs</a:t>
            </a:r>
            <a:r>
              <a:rPr lang="en-US" dirty="0" smtClean="0"/>
              <a:t>/$8,000 </a:t>
            </a:r>
          </a:p>
          <a:p>
            <a:pPr marL="0" indent="0">
              <a:buNone/>
            </a:pPr>
            <a:r>
              <a:rPr lang="en-US" dirty="0" smtClean="0"/>
              <a:t>Small Dog = 13 </a:t>
            </a:r>
            <a:r>
              <a:rPr lang="en-US" dirty="0" err="1" smtClean="0"/>
              <a:t>yrs</a:t>
            </a:r>
            <a:r>
              <a:rPr lang="en-US" dirty="0" smtClean="0"/>
              <a:t>/$15,000</a:t>
            </a:r>
          </a:p>
          <a:p>
            <a:pPr marL="0" indent="0">
              <a:buNone/>
            </a:pPr>
            <a:r>
              <a:rPr lang="en-US" dirty="0" smtClean="0"/>
              <a:t>Indoor Cat = 12-18 </a:t>
            </a:r>
            <a:r>
              <a:rPr lang="en-US" dirty="0" err="1" smtClean="0"/>
              <a:t>yrs</a:t>
            </a:r>
            <a:r>
              <a:rPr lang="en-US" dirty="0" smtClean="0"/>
              <a:t>/$9,500-$15,000</a:t>
            </a:r>
          </a:p>
          <a:p>
            <a:pPr marL="0" indent="0">
              <a:buNone/>
            </a:pPr>
            <a:r>
              <a:rPr lang="en-US" dirty="0" smtClean="0"/>
              <a:t>Outdoor Cat = 2-5 </a:t>
            </a:r>
            <a:r>
              <a:rPr lang="en-US" dirty="0" err="1" smtClean="0"/>
              <a:t>yrs</a:t>
            </a:r>
            <a:r>
              <a:rPr lang="en-US" dirty="0" smtClean="0"/>
              <a:t>/$2,000-$4,000</a:t>
            </a:r>
          </a:p>
          <a:p>
            <a:pPr marL="0" indent="0">
              <a:buNone/>
            </a:pPr>
            <a:r>
              <a:rPr lang="en-US" dirty="0" smtClean="0"/>
              <a:t>Horses = 25-33 </a:t>
            </a:r>
            <a:r>
              <a:rPr lang="en-US" dirty="0" err="1" smtClean="0"/>
              <a:t>yrs</a:t>
            </a:r>
            <a:r>
              <a:rPr lang="en-US" dirty="0" smtClean="0"/>
              <a:t>/$85,000-$105,000     </a:t>
            </a:r>
          </a:p>
          <a:p>
            <a:pPr marL="0" indent="0">
              <a:buNone/>
            </a:pPr>
            <a:r>
              <a:rPr lang="en-US" dirty="0" smtClean="0"/>
              <a:t>Large Bird (Macaw/Cockatoo)= 50-65 </a:t>
            </a:r>
            <a:r>
              <a:rPr lang="en-US" dirty="0" err="1" smtClean="0"/>
              <a:t>yrs</a:t>
            </a:r>
            <a:r>
              <a:rPr lang="en-US" dirty="0" smtClean="0"/>
              <a:t>/$115,000</a:t>
            </a:r>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133839879"/>
      </p:ext>
    </p:extLst>
  </p:cSld>
  <p:clrMapOvr>
    <a:masterClrMapping/>
  </p:clrMapOvr>
  <mc:AlternateContent xmlns:mc="http://schemas.openxmlformats.org/markup-compatibility/2006">
    <mc:Choice xmlns:p14="http://schemas.microsoft.com/office/powerpoint/2010/main" Requires="p14">
      <p:transition spd="slow" p14:dur="2000" advTm="81133"/>
    </mc:Choice>
    <mc:Fallback>
      <p:transition spd="slow" advTm="81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Pet trust ISSUES</a:t>
            </a:r>
            <a:endParaRPr lang="en-US" dirty="0"/>
          </a:p>
        </p:txBody>
      </p:sp>
      <p:sp>
        <p:nvSpPr>
          <p:cNvPr id="3" name="Content Placeholder 2"/>
          <p:cNvSpPr>
            <a:spLocks noGrp="1"/>
          </p:cNvSpPr>
          <p:nvPr>
            <p:ph idx="1"/>
          </p:nvPr>
        </p:nvSpPr>
        <p:spPr>
          <a:xfrm>
            <a:off x="304800" y="1219200"/>
            <a:ext cx="8534400" cy="4876800"/>
          </a:xfrm>
        </p:spPr>
        <p:txBody>
          <a:bodyPr>
            <a:normAutofit/>
          </a:bodyPr>
          <a:lstStyle/>
          <a:p>
            <a:r>
              <a:rPr lang="en-US" dirty="0" smtClean="0"/>
              <a:t>21 Year Limit in some states-Alaska, Michigan, Montana, &amp; New Jersey</a:t>
            </a:r>
          </a:p>
          <a:p>
            <a:r>
              <a:rPr lang="en-US" dirty="0" smtClean="0"/>
              <a:t>Offspring provisions – In gestation</a:t>
            </a:r>
          </a:p>
          <a:p>
            <a:r>
              <a:rPr lang="en-US" dirty="0" smtClean="0"/>
              <a:t>Clarification of “pets” – domestic, exotic, livestock</a:t>
            </a:r>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custDataLst>
      <p:tags r:id="rId1"/>
    </p:custDataLst>
    <p:extLst>
      <p:ext uri="{BB962C8B-B14F-4D97-AF65-F5344CB8AC3E}">
        <p14:creationId xmlns:p14="http://schemas.microsoft.com/office/powerpoint/2010/main" val="3001506912"/>
      </p:ext>
    </p:extLst>
  </p:cSld>
  <p:clrMapOvr>
    <a:masterClrMapping/>
  </p:clrMapOvr>
  <mc:AlternateContent xmlns:mc="http://schemas.openxmlformats.org/markup-compatibility/2006">
    <mc:Choice xmlns:p14="http://schemas.microsoft.com/office/powerpoint/2010/main" Requires="p14">
      <p:transition spd="slow" p14:dur="2000" advTm="79652"/>
    </mc:Choice>
    <mc:Fallback>
      <p:transition spd="slow" advTm="79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LIFE CARE CENTER FOR PETS</a:t>
            </a:r>
            <a:endParaRPr lang="en-US" dirty="0"/>
          </a:p>
        </p:txBody>
      </p:sp>
      <p:sp>
        <p:nvSpPr>
          <p:cNvPr id="3" name="Content Placeholder 2"/>
          <p:cNvSpPr>
            <a:spLocks noGrp="1"/>
          </p:cNvSpPr>
          <p:nvPr>
            <p:ph idx="1"/>
          </p:nvPr>
        </p:nvSpPr>
        <p:spPr>
          <a:xfrm>
            <a:off x="374073" y="914400"/>
            <a:ext cx="8229600" cy="4830763"/>
          </a:xfrm>
        </p:spPr>
        <p:txBody>
          <a:bodyPr/>
          <a:lstStyle/>
          <a:p>
            <a:pPr marL="0" indent="0">
              <a:buNone/>
            </a:pPr>
            <a:r>
              <a:rPr lang="en-US" dirty="0" smtClean="0"/>
              <a:t>An organization and facility dedicated to pets left behind by the death or disability of their owner.</a:t>
            </a:r>
          </a:p>
          <a:p>
            <a:pPr marL="0" indent="0">
              <a:buNone/>
            </a:pPr>
            <a:r>
              <a:rPr lang="en-US" dirty="0" smtClean="0"/>
              <a:t> </a:t>
            </a:r>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400" y="1981200"/>
            <a:ext cx="5283200" cy="3962400"/>
          </a:xfrm>
          <a:prstGeom prst="rect">
            <a:avLst/>
          </a:prstGeom>
        </p:spPr>
      </p:pic>
    </p:spTree>
    <p:extLst>
      <p:ext uri="{BB962C8B-B14F-4D97-AF65-F5344CB8AC3E}">
        <p14:creationId xmlns:p14="http://schemas.microsoft.com/office/powerpoint/2010/main" val="1682372104"/>
      </p:ext>
    </p:extLst>
  </p:cSld>
  <p:clrMapOvr>
    <a:masterClrMapping/>
  </p:clrMapOvr>
  <mc:AlternateContent xmlns:mc="http://schemas.openxmlformats.org/markup-compatibility/2006">
    <mc:Choice xmlns:p14="http://schemas.microsoft.com/office/powerpoint/2010/main" Requires="p14">
      <p:transition spd="slow" p14:dur="2000" advTm="14309"/>
    </mc:Choice>
    <mc:Fallback>
      <p:transition spd="slow" advTm="1430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Animals-A legal issue</a:t>
            </a:r>
            <a:endParaRPr lang="en-US" dirty="0"/>
          </a:p>
        </p:txBody>
      </p:sp>
      <p:sp>
        <p:nvSpPr>
          <p:cNvPr id="3" name="Content Placeholder 2"/>
          <p:cNvSpPr>
            <a:spLocks noGrp="1"/>
          </p:cNvSpPr>
          <p:nvPr>
            <p:ph idx="1"/>
          </p:nvPr>
        </p:nvSpPr>
        <p:spPr>
          <a:xfrm>
            <a:off x="228600" y="1066800"/>
            <a:ext cx="8686800" cy="4648201"/>
          </a:xfrm>
        </p:spPr>
        <p:txBody>
          <a:bodyPr>
            <a:normAutofit/>
          </a:bodyPr>
          <a:lstStyle/>
          <a:p>
            <a:pPr>
              <a:buFont typeface="Wingdings" panose="05000000000000000000" pitchFamily="2" charset="2"/>
              <a:buChar char="§"/>
            </a:pPr>
            <a:r>
              <a:rPr lang="en-US" dirty="0" smtClean="0"/>
              <a:t>Legal Status of Animals as Property</a:t>
            </a:r>
          </a:p>
          <a:p>
            <a:pPr>
              <a:buFont typeface="Wingdings" panose="05000000000000000000" pitchFamily="2" charset="2"/>
              <a:buChar char="§"/>
            </a:pPr>
            <a:r>
              <a:rPr lang="en-US" dirty="0" smtClean="0"/>
              <a:t>Animals as Sentient Beings-</a:t>
            </a:r>
          </a:p>
          <a:p>
            <a:pPr marL="0" indent="0">
              <a:buNone/>
            </a:pPr>
            <a:r>
              <a:rPr lang="en-US" dirty="0" smtClean="0"/>
              <a:t>The ability </a:t>
            </a:r>
            <a:r>
              <a:rPr lang="en-US" dirty="0"/>
              <a:t>to feel </a:t>
            </a:r>
            <a:r>
              <a:rPr lang="en-US" dirty="0" smtClean="0"/>
              <a:t>things such as joy, pain</a:t>
            </a:r>
            <a:r>
              <a:rPr lang="en-US" dirty="0"/>
              <a:t>, fear and stress, </a:t>
            </a:r>
            <a:r>
              <a:rPr lang="en-US" dirty="0" smtClean="0"/>
              <a:t>etc. has huge </a:t>
            </a:r>
            <a:r>
              <a:rPr lang="en-US" dirty="0"/>
              <a:t>implications for animal </a:t>
            </a:r>
            <a:r>
              <a:rPr lang="en-US" dirty="0" smtClean="0"/>
              <a:t>welfare and the current shelter system.</a:t>
            </a:r>
            <a:r>
              <a:rPr lang="en-US" dirty="0"/>
              <a:t> </a:t>
            </a:r>
            <a:endParaRPr lang="en-US" dirty="0" smtClean="0"/>
          </a:p>
          <a:p>
            <a:pPr>
              <a:buFont typeface="Wingdings" panose="05000000000000000000" pitchFamily="2" charset="2"/>
              <a:buChar char="§"/>
            </a:pPr>
            <a:r>
              <a:rPr lang="en-US" dirty="0" smtClean="0"/>
              <a:t>Reclassification of Animals to Non-Human Animals</a:t>
            </a:r>
          </a:p>
          <a:p>
            <a:pPr marL="0" indent="0">
              <a:buNone/>
            </a:pPr>
            <a:endParaRPr lang="en-US" dirty="0" smtClean="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extLst>
      <p:ext uri="{BB962C8B-B14F-4D97-AF65-F5344CB8AC3E}">
        <p14:creationId xmlns:p14="http://schemas.microsoft.com/office/powerpoint/2010/main" val="2653640702"/>
      </p:ext>
    </p:extLst>
  </p:cSld>
  <p:clrMapOvr>
    <a:masterClrMapping/>
  </p:clrMapOvr>
  <mc:AlternateContent xmlns:mc="http://schemas.openxmlformats.org/markup-compatibility/2006">
    <mc:Choice xmlns:p14="http://schemas.microsoft.com/office/powerpoint/2010/main" Requires="p14">
      <p:transition spd="slow" p14:dur="2000" advTm="80750"/>
    </mc:Choice>
    <mc:Fallback>
      <p:transition spd="slow" advTm="8075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HOW DOES IT WORK?</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pPr marL="0" indent="0">
              <a:buNone/>
            </a:pPr>
            <a:r>
              <a:rPr lang="en-US" b="1" u="sng" dirty="0" smtClean="0"/>
              <a:t>Process</a:t>
            </a:r>
          </a:p>
          <a:p>
            <a:pPr marL="514350" indent="-514350">
              <a:buAutoNum type="arabicPeriod"/>
            </a:pPr>
            <a:r>
              <a:rPr lang="en-US" dirty="0" smtClean="0"/>
              <a:t>All Pets</a:t>
            </a:r>
          </a:p>
          <a:p>
            <a:pPr marL="514350" indent="-514350">
              <a:buAutoNum type="arabicPeriod"/>
            </a:pPr>
            <a:r>
              <a:rPr lang="en-US" dirty="0" smtClean="0"/>
              <a:t>Interviews &amp; Consultation</a:t>
            </a:r>
          </a:p>
          <a:p>
            <a:pPr marL="514350" indent="-514350">
              <a:buAutoNum type="arabicPeriod"/>
            </a:pPr>
            <a:r>
              <a:rPr lang="en-US" dirty="0" smtClean="0"/>
              <a:t>Meetings with Legal Counsel &amp; Financial Advisor </a:t>
            </a:r>
          </a:p>
          <a:p>
            <a:pPr marL="514350" indent="-514350">
              <a:buAutoNum type="arabicPeriod"/>
            </a:pPr>
            <a:r>
              <a:rPr lang="en-US" dirty="0" smtClean="0"/>
              <a:t>Pet Trust Agreement and Trust Documentation</a:t>
            </a:r>
          </a:p>
          <a:p>
            <a:pPr marL="514350" indent="-514350">
              <a:buAutoNum type="arabicPeriod"/>
            </a:pPr>
            <a:r>
              <a:rPr lang="en-US" dirty="0" smtClean="0"/>
              <a:t>Pet becomes a resident (property) of Perpetual Care Life Care Facility</a:t>
            </a:r>
          </a:p>
          <a:p>
            <a:pPr marL="514350" indent="-514350">
              <a:buAutoNum type="arabicPeriod"/>
            </a:pPr>
            <a:r>
              <a:rPr lang="en-US" dirty="0" smtClean="0"/>
              <a:t>Pet may be adopted, placed in an extended care home or become permanent resident</a:t>
            </a:r>
          </a:p>
          <a:p>
            <a:pPr marL="514350" indent="-514350">
              <a:buAutoNum type="arabicPeriod"/>
            </a:pPr>
            <a:endParaRPr lang="en-US" dirty="0" smtClean="0"/>
          </a:p>
          <a:p>
            <a:pPr marL="514350" indent="-514350">
              <a:buAutoNum type="arabicPeriod"/>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2521560375"/>
      </p:ext>
    </p:extLst>
  </p:cSld>
  <p:clrMapOvr>
    <a:masterClrMapping/>
  </p:clrMapOvr>
  <mc:AlternateContent xmlns:mc="http://schemas.openxmlformats.org/markup-compatibility/2006">
    <mc:Choice xmlns:p14="http://schemas.microsoft.com/office/powerpoint/2010/main" Requires="p14">
      <p:transition spd="slow" p14:dur="2000" advTm="51876"/>
    </mc:Choice>
    <mc:Fallback>
      <p:transition spd="slow" advTm="5187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HOW DOES IT WORK?</a:t>
            </a:r>
            <a:endParaRPr lang="en-US" dirty="0"/>
          </a:p>
        </p:txBody>
      </p:sp>
      <p:sp>
        <p:nvSpPr>
          <p:cNvPr id="3" name="Content Placeholder 2"/>
          <p:cNvSpPr>
            <a:spLocks noGrp="1"/>
          </p:cNvSpPr>
          <p:nvPr>
            <p:ph idx="1"/>
          </p:nvPr>
        </p:nvSpPr>
        <p:spPr>
          <a:xfrm>
            <a:off x="457200" y="990600"/>
            <a:ext cx="8229600" cy="4754563"/>
          </a:xfrm>
        </p:spPr>
        <p:txBody>
          <a:bodyPr>
            <a:normAutofit fontScale="85000" lnSpcReduction="20000"/>
          </a:bodyPr>
          <a:lstStyle/>
          <a:p>
            <a:pPr marL="0" indent="0">
              <a:buNone/>
            </a:pPr>
            <a:r>
              <a:rPr lang="en-US" b="1" u="sng" dirty="0" smtClean="0"/>
              <a:t>Finances</a:t>
            </a:r>
          </a:p>
          <a:p>
            <a:pPr marL="514350" indent="-514350">
              <a:buAutoNum type="arabicPeriod"/>
            </a:pPr>
            <a:r>
              <a:rPr lang="en-US" dirty="0" smtClean="0"/>
              <a:t>Trust Fund or insurance beneficiary </a:t>
            </a:r>
          </a:p>
          <a:p>
            <a:pPr marL="514350" indent="-514350">
              <a:buAutoNum type="arabicPeriod"/>
            </a:pPr>
            <a:r>
              <a:rPr lang="en-US" dirty="0" smtClean="0"/>
              <a:t>Stipend for Caregiver</a:t>
            </a:r>
          </a:p>
          <a:p>
            <a:pPr marL="514350" indent="-514350">
              <a:buAutoNum type="arabicPeriod"/>
            </a:pPr>
            <a:r>
              <a:rPr lang="en-US" dirty="0" smtClean="0"/>
              <a:t>Oversight</a:t>
            </a:r>
          </a:p>
          <a:p>
            <a:pPr lvl="1">
              <a:buFont typeface="Wingdings" panose="05000000000000000000" pitchFamily="2" charset="2"/>
              <a:buChar char="§"/>
            </a:pPr>
            <a:r>
              <a:rPr lang="en-US" dirty="0" smtClean="0"/>
              <a:t>Veterinary Certification of Health</a:t>
            </a:r>
          </a:p>
          <a:p>
            <a:pPr lvl="1">
              <a:buFont typeface="Wingdings" panose="05000000000000000000" pitchFamily="2" charset="2"/>
              <a:buChar char="§"/>
            </a:pPr>
            <a:r>
              <a:rPr lang="en-US" dirty="0" smtClean="0"/>
              <a:t>Home Visits</a:t>
            </a:r>
          </a:p>
          <a:p>
            <a:pPr lvl="1">
              <a:buFont typeface="Wingdings" panose="05000000000000000000" pitchFamily="2" charset="2"/>
              <a:buChar char="§"/>
            </a:pPr>
            <a:r>
              <a:rPr lang="en-US" dirty="0" smtClean="0"/>
              <a:t>Photos, videos, etc.</a:t>
            </a:r>
          </a:p>
          <a:p>
            <a:pPr marL="514350" indent="-514350">
              <a:buAutoNum type="arabicPeriod" startAt="4"/>
            </a:pPr>
            <a:r>
              <a:rPr lang="en-US" dirty="0" smtClean="0"/>
              <a:t>Compensation</a:t>
            </a:r>
            <a:endParaRPr lang="en-US" dirty="0"/>
          </a:p>
          <a:p>
            <a:pPr lvl="1">
              <a:buFont typeface="Wingdings" panose="05000000000000000000" pitchFamily="2" charset="2"/>
              <a:buChar char="§"/>
            </a:pPr>
            <a:r>
              <a:rPr lang="en-US" dirty="0" smtClean="0"/>
              <a:t>Medical Expenses</a:t>
            </a:r>
            <a:endParaRPr lang="en-US" dirty="0"/>
          </a:p>
          <a:p>
            <a:pPr lvl="1">
              <a:buFont typeface="Wingdings" panose="05000000000000000000" pitchFamily="2" charset="2"/>
              <a:buChar char="§"/>
            </a:pPr>
            <a:r>
              <a:rPr lang="en-US" dirty="0" smtClean="0"/>
              <a:t>Administration Fee</a:t>
            </a:r>
          </a:p>
          <a:p>
            <a:pPr lvl="1">
              <a:buFont typeface="Wingdings" panose="05000000000000000000" pitchFamily="2" charset="2"/>
              <a:buChar char="§"/>
            </a:pPr>
            <a:r>
              <a:rPr lang="en-US" dirty="0" smtClean="0"/>
              <a:t>Travel &amp; Transport</a:t>
            </a:r>
          </a:p>
          <a:p>
            <a:pPr marL="0" indent="0">
              <a:buNone/>
            </a:pPr>
            <a:r>
              <a:rPr lang="en-US" dirty="0" smtClean="0"/>
              <a:t>5.    Remainder Funds Donated to Perpetual Care</a:t>
            </a:r>
          </a:p>
          <a:p>
            <a:pPr marL="514350" indent="-514350">
              <a:buAutoNum type="arabicPeriod"/>
            </a:pPr>
            <a:endParaRPr lang="en-US" dirty="0" smtClean="0"/>
          </a:p>
          <a:p>
            <a:pPr marL="514350" indent="-514350">
              <a:buAutoNum type="arabicPeriod"/>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485119900"/>
      </p:ext>
    </p:extLst>
  </p:cSld>
  <p:clrMapOvr>
    <a:masterClrMapping/>
  </p:clrMapOvr>
  <mc:AlternateContent xmlns:mc="http://schemas.openxmlformats.org/markup-compatibility/2006">
    <mc:Choice xmlns:p14="http://schemas.microsoft.com/office/powerpoint/2010/main" Requires="p14">
      <p:transition spd="slow" p14:dur="2000" advTm="59304"/>
    </mc:Choice>
    <mc:Fallback>
      <p:transition spd="slow" advTm="5930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Autofit/>
          </a:bodyPr>
          <a:lstStyle/>
          <a:p>
            <a:r>
              <a:rPr lang="en-US" sz="3600" dirty="0" smtClean="0"/>
              <a:t>HOW ARE REMAINDER FUNDS AND GENERAL DONATIONS USED?</a:t>
            </a:r>
            <a:endParaRPr lang="en-US" sz="3600" dirty="0"/>
          </a:p>
        </p:txBody>
      </p:sp>
      <p:sp>
        <p:nvSpPr>
          <p:cNvPr id="3" name="Content Placeholder 2"/>
          <p:cNvSpPr>
            <a:spLocks noGrp="1"/>
          </p:cNvSpPr>
          <p:nvPr>
            <p:ph idx="1"/>
          </p:nvPr>
        </p:nvSpPr>
        <p:spPr/>
        <p:txBody>
          <a:bodyPr/>
          <a:lstStyle/>
          <a:p>
            <a:pPr marL="0" indent="0" algn="ctr">
              <a:buNone/>
            </a:pPr>
            <a:r>
              <a:rPr lang="en-US" dirty="0" smtClean="0"/>
              <a:t>Shelter Pet Sponsorships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18" y="2398083"/>
            <a:ext cx="3712152" cy="27841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073" y="2362200"/>
            <a:ext cx="4294558" cy="2855881"/>
          </a:xfrm>
          <a:prstGeom prst="rect">
            <a:avLst/>
          </a:prstGeom>
        </p:spPr>
      </p:pic>
    </p:spTree>
    <p:extLst>
      <p:ext uri="{BB962C8B-B14F-4D97-AF65-F5344CB8AC3E}">
        <p14:creationId xmlns:p14="http://schemas.microsoft.com/office/powerpoint/2010/main" val="140695722"/>
      </p:ext>
    </p:extLst>
  </p:cSld>
  <p:clrMapOvr>
    <a:masterClrMapping/>
  </p:clrMapOvr>
  <mc:AlternateContent xmlns:mc="http://schemas.openxmlformats.org/markup-compatibility/2006">
    <mc:Choice xmlns:p14="http://schemas.microsoft.com/office/powerpoint/2010/main" Requires="p14">
      <p:transition spd="slow" p14:dur="2000" advTm="30647"/>
    </mc:Choice>
    <mc:Fallback>
      <p:transition spd="slow" advTm="3064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Autofit/>
          </a:bodyPr>
          <a:lstStyle/>
          <a:p>
            <a:r>
              <a:rPr lang="en-US" sz="3600" dirty="0" smtClean="0"/>
              <a:t>HOW ARE REMAINDER FUNDS AND GENERAL DONATIONS USED?</a:t>
            </a:r>
            <a:endParaRPr lang="en-US" sz="3600" dirty="0"/>
          </a:p>
        </p:txBody>
      </p:sp>
      <p:sp>
        <p:nvSpPr>
          <p:cNvPr id="3" name="Content Placeholder 2"/>
          <p:cNvSpPr>
            <a:spLocks noGrp="1"/>
          </p:cNvSpPr>
          <p:nvPr>
            <p:ph idx="1"/>
          </p:nvPr>
        </p:nvSpPr>
        <p:spPr>
          <a:xfrm>
            <a:off x="457200" y="1219200"/>
            <a:ext cx="8229600" cy="4525963"/>
          </a:xfrm>
        </p:spPr>
        <p:txBody>
          <a:bodyPr/>
          <a:lstStyle/>
          <a:p>
            <a:pPr marL="0" indent="0" algn="ctr">
              <a:buNone/>
            </a:pPr>
            <a:r>
              <a:rPr lang="en-US" sz="2800" dirty="0" smtClean="0"/>
              <a:t>Facility Repairs, Improvements, and Expansion</a:t>
            </a:r>
          </a:p>
          <a:p>
            <a:pPr marL="514350" indent="-514350">
              <a:buAutoNum type="alphaLcPeriod"/>
            </a:pPr>
            <a:r>
              <a:rPr lang="en-US" sz="2800" dirty="0" smtClean="0"/>
              <a:t>Block Shed Renovations</a:t>
            </a:r>
          </a:p>
          <a:p>
            <a:pPr marL="514350" indent="-514350">
              <a:buAutoNum type="alphaLcPeriod"/>
            </a:pPr>
            <a:endParaRPr lang="en-US" sz="2800" dirty="0"/>
          </a:p>
          <a:p>
            <a:pPr marL="3543300" lvl="8" indent="0">
              <a:buNone/>
            </a:pPr>
            <a:r>
              <a:rPr lang="en-US" sz="2800" dirty="0" smtClean="0"/>
              <a:t>                   c. Aviaries</a:t>
            </a:r>
          </a:p>
          <a:p>
            <a:pPr marL="0" indent="0">
              <a:buNone/>
            </a:pPr>
            <a:r>
              <a:rPr lang="en-US" sz="2800" dirty="0" smtClean="0"/>
              <a:t>b. Horse Lean To</a:t>
            </a:r>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09" y="3886200"/>
            <a:ext cx="2600325" cy="1762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429000"/>
            <a:ext cx="2381250" cy="2381250"/>
          </a:xfrm>
          <a:prstGeom prst="rect">
            <a:avLst/>
          </a:prstGeom>
        </p:spPr>
      </p:pic>
    </p:spTree>
    <p:extLst>
      <p:ext uri="{BB962C8B-B14F-4D97-AF65-F5344CB8AC3E}">
        <p14:creationId xmlns:p14="http://schemas.microsoft.com/office/powerpoint/2010/main" val="557351054"/>
      </p:ext>
    </p:extLst>
  </p:cSld>
  <p:clrMapOvr>
    <a:masterClrMapping/>
  </p:clrMapOvr>
  <mc:AlternateContent xmlns:mc="http://schemas.openxmlformats.org/markup-compatibility/2006">
    <mc:Choice xmlns:p14="http://schemas.microsoft.com/office/powerpoint/2010/main" Requires="p14">
      <p:transition spd="slow" p14:dur="2000" advTm="18476"/>
    </mc:Choice>
    <mc:Fallback>
      <p:transition spd="slow" advTm="18476"/>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Autofit/>
          </a:bodyPr>
          <a:lstStyle/>
          <a:p>
            <a:r>
              <a:rPr lang="en-US" sz="3600" dirty="0" smtClean="0"/>
              <a:t>HOW ARE REMAINDER FUNDS AND GENERAL DONATIONS USED?</a:t>
            </a:r>
            <a:endParaRPr lang="en-US" sz="3600" dirty="0"/>
          </a:p>
        </p:txBody>
      </p:sp>
      <p:sp>
        <p:nvSpPr>
          <p:cNvPr id="3" name="Content Placeholder 2"/>
          <p:cNvSpPr>
            <a:spLocks noGrp="1"/>
          </p:cNvSpPr>
          <p:nvPr>
            <p:ph idx="1"/>
          </p:nvPr>
        </p:nvSpPr>
        <p:spPr>
          <a:xfrm>
            <a:off x="457200" y="1349188"/>
            <a:ext cx="8229600" cy="4776975"/>
          </a:xfrm>
        </p:spPr>
        <p:txBody>
          <a:bodyPr/>
          <a:lstStyle/>
          <a:p>
            <a:pPr marL="0" indent="0" algn="ctr">
              <a:buNone/>
            </a:pPr>
            <a:r>
              <a:rPr lang="en-US" dirty="0" smtClean="0"/>
              <a:t>Education – Information - Support</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100" y="1972541"/>
            <a:ext cx="5257800" cy="3943350"/>
          </a:xfrm>
          <a:prstGeom prst="rect">
            <a:avLst/>
          </a:prstGeom>
        </p:spPr>
      </p:pic>
    </p:spTree>
    <p:extLst>
      <p:ext uri="{BB962C8B-B14F-4D97-AF65-F5344CB8AC3E}">
        <p14:creationId xmlns:p14="http://schemas.microsoft.com/office/powerpoint/2010/main" val="4229708495"/>
      </p:ext>
    </p:extLst>
  </p:cSld>
  <p:clrMapOvr>
    <a:masterClrMapping/>
  </p:clrMapOvr>
  <mc:AlternateContent xmlns:mc="http://schemas.openxmlformats.org/markup-compatibility/2006">
    <mc:Choice xmlns:p14="http://schemas.microsoft.com/office/powerpoint/2010/main" Requires="p14">
      <p:transition spd="slow" p14:dur="2000" advTm="19777"/>
    </mc:Choice>
    <mc:Fallback>
      <p:transition spd="slow" advTm="19777"/>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Other Services</a:t>
            </a:r>
            <a:endParaRPr lang="en-US" dirty="0"/>
          </a:p>
        </p:txBody>
      </p:sp>
      <p:sp>
        <p:nvSpPr>
          <p:cNvPr id="3" name="Content Placeholder 2"/>
          <p:cNvSpPr>
            <a:spLocks noGrp="1"/>
          </p:cNvSpPr>
          <p:nvPr>
            <p:ph idx="1"/>
          </p:nvPr>
        </p:nvSpPr>
        <p:spPr/>
        <p:txBody>
          <a:bodyPr/>
          <a:lstStyle/>
          <a:p>
            <a:r>
              <a:rPr lang="en-US" dirty="0" smtClean="0"/>
              <a:t>Emergency Alert Cards</a:t>
            </a:r>
          </a:p>
          <a:p>
            <a:r>
              <a:rPr lang="en-US" dirty="0" smtClean="0"/>
              <a:t>References and Resources</a:t>
            </a:r>
          </a:p>
          <a:p>
            <a:r>
              <a:rPr lang="en-US" dirty="0" smtClean="0"/>
              <a:t>Pet Life Care Agreement Templates</a:t>
            </a:r>
          </a:p>
          <a:p>
            <a:r>
              <a:rPr lang="en-US" dirty="0" smtClean="0"/>
              <a:t>Life Care Share Agreements</a:t>
            </a:r>
          </a:p>
          <a:p>
            <a:r>
              <a:rPr lang="en-US" dirty="0" smtClean="0"/>
              <a:t>Independent Trustee or Enforcer</a:t>
            </a:r>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853229809"/>
      </p:ext>
    </p:extLst>
  </p:cSld>
  <p:clrMapOvr>
    <a:masterClrMapping/>
  </p:clrMapOvr>
  <mc:AlternateContent xmlns:mc="http://schemas.openxmlformats.org/markup-compatibility/2006">
    <mc:Choice xmlns:p14="http://schemas.microsoft.com/office/powerpoint/2010/main" Requires="p14">
      <p:transition spd="slow" p14:dur="2000" advTm="45470"/>
    </mc:Choice>
    <mc:Fallback>
      <p:transition spd="slow" advTm="4547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LIFE CARE SHARE AGREEMENT</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dirty="0" smtClean="0"/>
              <a:t>The Senior Life Care Center Option</a:t>
            </a:r>
          </a:p>
          <a:p>
            <a:r>
              <a:rPr lang="en-US" dirty="0" smtClean="0"/>
              <a:t>Keeps pets with owners </a:t>
            </a:r>
          </a:p>
          <a:p>
            <a:r>
              <a:rPr lang="en-US" dirty="0" smtClean="0"/>
              <a:t>Provides care for the pet when the owner cannot care for them</a:t>
            </a:r>
          </a:p>
          <a:p>
            <a:r>
              <a:rPr lang="en-US" dirty="0" smtClean="0"/>
              <a:t>Provides comfort and  purpose to owner and pet</a:t>
            </a:r>
          </a:p>
          <a:p>
            <a:r>
              <a:rPr lang="en-US" dirty="0" smtClean="0"/>
              <a:t>Saves pets from shelters</a:t>
            </a:r>
          </a:p>
          <a:p>
            <a:r>
              <a:rPr lang="en-US" dirty="0" smtClean="0"/>
              <a:t>Transitions into Pet’s Life Care Center Option</a:t>
            </a:r>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2282317608"/>
      </p:ext>
    </p:extLst>
  </p:cSld>
  <p:clrMapOvr>
    <a:masterClrMapping/>
  </p:clrMapOvr>
  <mc:AlternateContent xmlns:mc="http://schemas.openxmlformats.org/markup-compatibility/2006">
    <mc:Choice xmlns:p14="http://schemas.microsoft.com/office/powerpoint/2010/main" Requires="p14">
      <p:transition spd="slow" p14:dur="2000" advTm="71341"/>
    </mc:Choice>
    <mc:Fallback>
      <p:transition spd="slow" advTm="7134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8229600" cy="1143000"/>
          </a:xfrm>
        </p:spPr>
        <p:txBody>
          <a:bodyPr>
            <a:normAutofit/>
          </a:bodyPr>
          <a:lstStyle/>
          <a:p>
            <a:r>
              <a:rPr lang="en-US" dirty="0" smtClean="0"/>
              <a:t>LIFE CARE SHARE AGREEMENT</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a:buNone/>
            </a:pPr>
            <a:r>
              <a:rPr lang="en-US" dirty="0" smtClean="0"/>
              <a:t>Perpetual Care Provides:</a:t>
            </a:r>
          </a:p>
          <a:p>
            <a:r>
              <a:rPr lang="en-US" dirty="0" smtClean="0"/>
              <a:t>Home environment</a:t>
            </a:r>
          </a:p>
          <a:p>
            <a:r>
              <a:rPr lang="en-US" dirty="0" smtClean="0"/>
              <a:t>Basic Care-food, water, shelter</a:t>
            </a:r>
          </a:p>
          <a:p>
            <a:r>
              <a:rPr lang="en-US" dirty="0" smtClean="0"/>
              <a:t>Love and Affection</a:t>
            </a:r>
          </a:p>
          <a:p>
            <a:r>
              <a:rPr lang="en-US" dirty="0" smtClean="0"/>
              <a:t>Play and exercise</a:t>
            </a:r>
            <a:endParaRPr lang="en-US" dirty="0"/>
          </a:p>
          <a:p>
            <a:pPr marL="0" indent="0">
              <a:buNone/>
            </a:pPr>
            <a:endParaRPr lang="en-US" dirty="0" smtClean="0"/>
          </a:p>
          <a:p>
            <a:pPr marL="0" indent="0">
              <a:buNone/>
            </a:pPr>
            <a:r>
              <a:rPr lang="en-US" dirty="0" smtClean="0"/>
              <a:t>Fee Schedule Includes:</a:t>
            </a:r>
          </a:p>
          <a:p>
            <a:r>
              <a:rPr lang="en-US" dirty="0" smtClean="0"/>
              <a:t>Per visit cost </a:t>
            </a:r>
          </a:p>
          <a:p>
            <a:r>
              <a:rPr lang="en-US" dirty="0" smtClean="0"/>
              <a:t>Medical Expenses </a:t>
            </a:r>
          </a:p>
          <a:p>
            <a:pPr marL="0" indent="0">
              <a:buNone/>
            </a:pPr>
            <a:endParaRPr lang="en-US" dirty="0" smtClean="0"/>
          </a:p>
          <a:p>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19200" cy="1577788"/>
          </a:xfrm>
          <a:prstGeom prst="rect">
            <a:avLst/>
          </a:prstGeom>
        </p:spPr>
      </p:pic>
    </p:spTree>
    <p:extLst>
      <p:ext uri="{BB962C8B-B14F-4D97-AF65-F5344CB8AC3E}">
        <p14:creationId xmlns:p14="http://schemas.microsoft.com/office/powerpoint/2010/main" val="197407339"/>
      </p:ext>
    </p:extLst>
  </p:cSld>
  <p:clrMapOvr>
    <a:masterClrMapping/>
  </p:clrMapOvr>
  <mc:AlternateContent xmlns:mc="http://schemas.openxmlformats.org/markup-compatibility/2006">
    <mc:Choice xmlns:p14="http://schemas.microsoft.com/office/powerpoint/2010/main" Requires="p14">
      <p:transition spd="slow" p14:dur="2000" advTm="29150"/>
    </mc:Choice>
    <mc:Fallback>
      <p:transition spd="slow" advTm="2915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66800" y="304800"/>
            <a:ext cx="7391400" cy="646331"/>
          </a:xfrm>
          <a:prstGeom prst="rect">
            <a:avLst/>
          </a:prstGeom>
        </p:spPr>
        <p:txBody>
          <a:bodyPr wrap="square">
            <a:spAutoFit/>
          </a:bodyPr>
          <a:lstStyle/>
          <a:p>
            <a:pPr algn="ctr"/>
            <a:r>
              <a:rPr lang="en-US" sz="3600" dirty="0" smtClean="0"/>
              <a:t>LIFE CARE SHARE AGREEMENT</a:t>
            </a: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400" y="1583822"/>
            <a:ext cx="4673600" cy="350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864" y="1041186"/>
            <a:ext cx="3463636" cy="4618181"/>
          </a:xfrm>
          <a:prstGeom prst="rect">
            <a:avLst/>
          </a:prstGeom>
        </p:spPr>
      </p:pic>
    </p:spTree>
    <p:extLst>
      <p:ext uri="{BB962C8B-B14F-4D97-AF65-F5344CB8AC3E}">
        <p14:creationId xmlns:p14="http://schemas.microsoft.com/office/powerpoint/2010/main" val="2778832564"/>
      </p:ext>
    </p:extLst>
  </p:cSld>
  <p:clrMapOvr>
    <a:masterClrMapping/>
  </p:clrMapOvr>
  <mc:AlternateContent xmlns:mc="http://schemas.openxmlformats.org/markup-compatibility/2006">
    <mc:Choice xmlns:p14="http://schemas.microsoft.com/office/powerpoint/2010/main" Requires="p14">
      <p:transition spd="slow" p14:dur="2000" advTm="45212"/>
    </mc:Choice>
    <mc:Fallback>
      <p:transition spd="slow" advTm="45212"/>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462" r="33916"/>
          <a:stretch/>
        </p:blipFill>
        <p:spPr>
          <a:xfrm rot="5400000">
            <a:off x="2015125" y="-250092"/>
            <a:ext cx="5079112" cy="7239000"/>
          </a:xfrm>
          <a:prstGeom prst="rect">
            <a:avLst/>
          </a:prstGeom>
        </p:spPr>
      </p:pic>
      <p:sp>
        <p:nvSpPr>
          <p:cNvPr id="5" name="Rectangle 4"/>
          <p:cNvSpPr/>
          <p:nvPr/>
        </p:nvSpPr>
        <p:spPr>
          <a:xfrm>
            <a:off x="1066800" y="304800"/>
            <a:ext cx="7391400" cy="646331"/>
          </a:xfrm>
          <a:prstGeom prst="rect">
            <a:avLst/>
          </a:prstGeom>
        </p:spPr>
        <p:txBody>
          <a:bodyPr wrap="square">
            <a:spAutoFit/>
          </a:bodyPr>
          <a:lstStyle/>
          <a:p>
            <a:pPr algn="ctr"/>
            <a:r>
              <a:rPr lang="en-US" sz="3600" dirty="0" smtClean="0"/>
              <a:t>2018 RESIDENTS</a:t>
            </a:r>
            <a:endParaRPr lang="en-US" sz="3600" dirty="0"/>
          </a:p>
        </p:txBody>
      </p:sp>
    </p:spTree>
    <p:extLst>
      <p:ext uri="{BB962C8B-B14F-4D97-AF65-F5344CB8AC3E}">
        <p14:creationId xmlns:p14="http://schemas.microsoft.com/office/powerpoint/2010/main" val="941433126"/>
      </p:ext>
    </p:extLst>
  </p:cSld>
  <p:clrMapOvr>
    <a:masterClrMapping/>
  </p:clrMapOvr>
  <mc:AlternateContent xmlns:mc="http://schemas.openxmlformats.org/markup-compatibility/2006">
    <mc:Choice xmlns:p14="http://schemas.microsoft.com/office/powerpoint/2010/main" Requires="p14">
      <p:transition spd="slow" p14:dur="2000" advTm="44593"/>
    </mc:Choice>
    <mc:Fallback>
      <p:transition spd="slow" advTm="4459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Autofit/>
          </a:bodyPr>
          <a:lstStyle/>
          <a:p>
            <a:r>
              <a:rPr lang="en-US" sz="3600" cap="all" dirty="0" smtClean="0"/>
              <a:t>Animals-A political issue</a:t>
            </a:r>
            <a:endParaRPr lang="en-US" sz="3600" dirty="0"/>
          </a:p>
        </p:txBody>
      </p:sp>
      <p:sp>
        <p:nvSpPr>
          <p:cNvPr id="3" name="Content Placeholder 2"/>
          <p:cNvSpPr>
            <a:spLocks noGrp="1"/>
          </p:cNvSpPr>
          <p:nvPr>
            <p:ph idx="1"/>
          </p:nvPr>
        </p:nvSpPr>
        <p:spPr>
          <a:xfrm>
            <a:off x="228600" y="1143001"/>
            <a:ext cx="8686800" cy="4800600"/>
          </a:xfrm>
        </p:spPr>
        <p:txBody>
          <a:bodyPr>
            <a:normAutofit fontScale="62500" lnSpcReduction="20000"/>
          </a:bodyPr>
          <a:lstStyle/>
          <a:p>
            <a:pPr marL="0" indent="0">
              <a:buNone/>
            </a:pPr>
            <a:r>
              <a:rPr lang="en-US" dirty="0" smtClean="0"/>
              <a:t>The</a:t>
            </a:r>
            <a:r>
              <a:rPr lang="en-US" dirty="0"/>
              <a:t> </a:t>
            </a:r>
            <a:r>
              <a:rPr lang="en-US" b="1" dirty="0"/>
              <a:t>Animal Welfare </a:t>
            </a:r>
            <a:r>
              <a:rPr lang="en-US" b="1" dirty="0" smtClean="0"/>
              <a:t>Act</a:t>
            </a:r>
            <a:r>
              <a:rPr lang="en-US" dirty="0"/>
              <a:t> </a:t>
            </a:r>
            <a:r>
              <a:rPr lang="en-US" dirty="0" smtClean="0"/>
              <a:t>(P.L</a:t>
            </a:r>
            <a:r>
              <a:rPr lang="en-US" dirty="0"/>
              <a:t>. </a:t>
            </a:r>
            <a:r>
              <a:rPr lang="en-US" dirty="0" smtClean="0"/>
              <a:t>89-544)signed </a:t>
            </a:r>
            <a:r>
              <a:rPr lang="en-US" dirty="0"/>
              <a:t>into law by President Lyndon B. Johnson on August 24, 1966. It is the only Federal law in the United States that regulates the treatment of </a:t>
            </a:r>
            <a:r>
              <a:rPr lang="en-US" b="1" dirty="0"/>
              <a:t>animals</a:t>
            </a:r>
            <a:r>
              <a:rPr lang="en-US" dirty="0"/>
              <a:t> in research and exhibition.</a:t>
            </a:r>
            <a:endParaRPr lang="en-US" dirty="0" smtClean="0"/>
          </a:p>
          <a:p>
            <a:pPr marL="0" indent="0">
              <a:buNone/>
            </a:pPr>
            <a:r>
              <a:rPr lang="en-US" b="1" dirty="0" smtClean="0"/>
              <a:t>Animal Welfare</a:t>
            </a:r>
            <a:r>
              <a:rPr lang="en-US" dirty="0" smtClean="0"/>
              <a:t>-deals with the treatment of an animal; providing for its physical and mental needs.</a:t>
            </a:r>
          </a:p>
          <a:p>
            <a:pPr marL="0" indent="0">
              <a:buNone/>
            </a:pPr>
            <a:r>
              <a:rPr lang="en-US" b="1" dirty="0" smtClean="0"/>
              <a:t>These include the need:</a:t>
            </a:r>
            <a:endParaRPr lang="en-US" dirty="0"/>
          </a:p>
          <a:p>
            <a:r>
              <a:rPr lang="en-US" dirty="0"/>
              <a:t>for a suitable environment (place to live)</a:t>
            </a:r>
          </a:p>
          <a:p>
            <a:r>
              <a:rPr lang="en-US" dirty="0"/>
              <a:t>for a suitable diet.</a:t>
            </a:r>
          </a:p>
          <a:p>
            <a:r>
              <a:rPr lang="en-US" dirty="0"/>
              <a:t>to be housed with or apart from other animals (if applicable)</a:t>
            </a:r>
          </a:p>
          <a:p>
            <a:r>
              <a:rPr lang="en-US" dirty="0"/>
              <a:t>to be protected from pain, suffering, injury and disease and, </a:t>
            </a:r>
          </a:p>
          <a:p>
            <a:r>
              <a:rPr lang="en-US" dirty="0"/>
              <a:t>to exhibit normal </a:t>
            </a:r>
            <a:r>
              <a:rPr lang="en-US" dirty="0" smtClean="0"/>
              <a:t>behavior </a:t>
            </a:r>
            <a:r>
              <a:rPr lang="en-US" dirty="0"/>
              <a:t>patterns.</a:t>
            </a:r>
          </a:p>
          <a:p>
            <a:pPr marL="0" indent="0">
              <a:buNone/>
            </a:pPr>
            <a:endParaRPr lang="en-US" dirty="0"/>
          </a:p>
          <a:p>
            <a:pPr marL="0" indent="0">
              <a:buNone/>
            </a:pPr>
            <a:r>
              <a:rPr lang="en-US" b="1" dirty="0"/>
              <a:t>Animal rights</a:t>
            </a:r>
            <a:r>
              <a:rPr lang="en-US" dirty="0"/>
              <a:t> </a:t>
            </a:r>
            <a:r>
              <a:rPr lang="en-US" dirty="0" smtClean="0"/>
              <a:t>- Non-Human Animals</a:t>
            </a:r>
            <a:r>
              <a:rPr lang="en-US" dirty="0"/>
              <a:t> are entitled to the possession of their own lives and that their most basic interests—such as the need to avoid </a:t>
            </a:r>
            <a:r>
              <a:rPr lang="en-US" dirty="0" smtClean="0"/>
              <a:t>suffering—should </a:t>
            </a:r>
            <a:r>
              <a:rPr lang="en-US" dirty="0"/>
              <a:t>be afforded the same </a:t>
            </a:r>
            <a:r>
              <a:rPr lang="en-US" dirty="0" smtClean="0"/>
              <a:t>consideration </a:t>
            </a:r>
            <a:r>
              <a:rPr lang="en-US" dirty="0"/>
              <a:t>as similar interests of human </a:t>
            </a:r>
            <a:r>
              <a:rPr lang="en-US" dirty="0" smtClean="0"/>
              <a:t>beings.</a:t>
            </a: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295400" cy="1676400"/>
          </a:xfrm>
          <a:prstGeom prst="rect">
            <a:avLst/>
          </a:prstGeom>
        </p:spPr>
      </p:pic>
    </p:spTree>
    <p:extLst>
      <p:ext uri="{BB962C8B-B14F-4D97-AF65-F5344CB8AC3E}">
        <p14:creationId xmlns:p14="http://schemas.microsoft.com/office/powerpoint/2010/main" val="3997928856"/>
      </p:ext>
    </p:extLst>
  </p:cSld>
  <p:clrMapOvr>
    <a:masterClrMapping/>
  </p:clrMapOvr>
  <mc:AlternateContent xmlns:mc="http://schemas.openxmlformats.org/markup-compatibility/2006">
    <mc:Choice xmlns:p14="http://schemas.microsoft.com/office/powerpoint/2010/main" Requires="p14">
      <p:transition spd="slow" p14:dur="2000" advTm="113244"/>
    </mc:Choice>
    <mc:Fallback>
      <p:transition spd="slow" advTm="11324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66800" y="304800"/>
            <a:ext cx="7391400" cy="646331"/>
          </a:xfrm>
          <a:prstGeom prst="rect">
            <a:avLst/>
          </a:prstGeom>
        </p:spPr>
        <p:txBody>
          <a:bodyPr wrap="square">
            <a:spAutoFit/>
          </a:bodyPr>
          <a:lstStyle/>
          <a:p>
            <a:pPr algn="ctr"/>
            <a:r>
              <a:rPr lang="en-US" sz="3600" dirty="0" smtClean="0"/>
              <a:t>2018 RESIDENTS</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951131"/>
            <a:ext cx="6451600" cy="4838700"/>
          </a:xfrm>
          <a:prstGeom prst="rect">
            <a:avLst/>
          </a:prstGeom>
        </p:spPr>
      </p:pic>
    </p:spTree>
    <p:extLst>
      <p:ext uri="{BB962C8B-B14F-4D97-AF65-F5344CB8AC3E}">
        <p14:creationId xmlns:p14="http://schemas.microsoft.com/office/powerpoint/2010/main" val="1322723286"/>
      </p:ext>
    </p:extLst>
  </p:cSld>
  <p:clrMapOvr>
    <a:masterClrMapping/>
  </p:clrMapOvr>
  <mc:AlternateContent xmlns:mc="http://schemas.openxmlformats.org/markup-compatibility/2006">
    <mc:Choice xmlns:p14="http://schemas.microsoft.com/office/powerpoint/2010/main" Requires="p14">
      <p:transition spd="slow" p14:dur="2000" advTm="128956"/>
    </mc:Choice>
    <mc:Fallback>
      <p:transition spd="slow" advTm="128956"/>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4636"/>
            <a:ext cx="1752600" cy="2268070"/>
          </a:xfrm>
          <a:prstGeom prst="rect">
            <a:avLst/>
          </a:prstGeom>
        </p:spPr>
      </p:pic>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764945" y="228600"/>
            <a:ext cx="3683381" cy="1015663"/>
          </a:xfrm>
          <a:prstGeom prst="rect">
            <a:avLst/>
          </a:prstGeom>
        </p:spPr>
        <p:txBody>
          <a:bodyPr wrap="none">
            <a:spAutoFit/>
          </a:bodyPr>
          <a:lstStyle/>
          <a:p>
            <a:r>
              <a:rPr lang="en-US" sz="6000" dirty="0" smtClean="0"/>
              <a:t>Questions?</a:t>
            </a:r>
            <a:endParaRPr lang="en-US" sz="6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639" y="1258118"/>
            <a:ext cx="4570721" cy="4470736"/>
          </a:xfrm>
          <a:prstGeom prst="rect">
            <a:avLst/>
          </a:prstGeom>
        </p:spPr>
      </p:pic>
    </p:spTree>
    <p:extLst>
      <p:ext uri="{BB962C8B-B14F-4D97-AF65-F5344CB8AC3E}">
        <p14:creationId xmlns:p14="http://schemas.microsoft.com/office/powerpoint/2010/main" val="2252607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9009"/>
    </mc:Choice>
    <mc:Fallback>
      <p:transition spd="slow" advTm="9009"/>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04800"/>
            <a:ext cx="4343400" cy="5620870"/>
          </a:xfrm>
          <a:prstGeom prst="rect">
            <a:avLst/>
          </a:prstGeom>
        </p:spPr>
      </p:pic>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974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391"/>
    </mc:Choice>
    <mc:Fallback>
      <p:transition spd="slow" advTm="13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855"/>
            <a:ext cx="7772400" cy="1098665"/>
          </a:xfrm>
        </p:spPr>
        <p:txBody>
          <a:bodyPr>
            <a:normAutofit/>
          </a:bodyPr>
          <a:lstStyle/>
          <a:p>
            <a:r>
              <a:rPr lang="en-US" sz="4000" dirty="0" smtClean="0"/>
              <a:t>ANIMALS-AN EMOTIONAL ISSUE</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1600516" cy="2071256"/>
          </a:xfrm>
          <a:prstGeom prst="rect">
            <a:avLst/>
          </a:prstGeom>
        </p:spPr>
      </p:pic>
      <p:sp>
        <p:nvSpPr>
          <p:cNvPr id="6" name="Rectangle 5"/>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FAMILY MEMBERS</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112520"/>
            <a:ext cx="5943600" cy="4754880"/>
          </a:xfrm>
          <a:prstGeom prst="rect">
            <a:avLst/>
          </a:prstGeom>
        </p:spPr>
      </p:pic>
    </p:spTree>
    <p:extLst>
      <p:ext uri="{BB962C8B-B14F-4D97-AF65-F5344CB8AC3E}">
        <p14:creationId xmlns:p14="http://schemas.microsoft.com/office/powerpoint/2010/main" val="457513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2881"/>
    </mc:Choice>
    <mc:Fallback>
      <p:transition spd="slow" advTm="3288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 HISTORY</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b="1" dirty="0" smtClean="0"/>
              <a:t>Pounds</a:t>
            </a:r>
            <a:r>
              <a:rPr lang="en-US" dirty="0" smtClean="0"/>
              <a:t>-Animal </a:t>
            </a:r>
            <a:r>
              <a:rPr lang="en-US" dirty="0"/>
              <a:t>shelters evolved from pounds, which were used in colonial towns to round up and hold wandering livestock that could be redeemed from the poundmaster for a fee. Because an economic value was placed on these animals, they were often reclaimed. </a:t>
            </a:r>
            <a:r>
              <a:rPr lang="en-US" u="sng" dirty="0"/>
              <a:t>When the system began to be used to impound wandering dogs and cats, these animals were often killed because little monetary value was placed on them</a:t>
            </a:r>
            <a:r>
              <a:rPr lang="en-US" u="sng" dirty="0" smtClean="0"/>
              <a:t>.</a:t>
            </a:r>
            <a:endParaRPr lang="en-US" u="sng" dirty="0"/>
          </a:p>
          <a:p>
            <a:pPr marL="0" indent="0">
              <a:buNone/>
            </a:pPr>
            <a:endParaRPr lang="en-US" dirty="0" smtClean="0"/>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2701295803"/>
      </p:ext>
    </p:extLst>
  </p:cSld>
  <p:clrMapOvr>
    <a:masterClrMapping/>
  </p:clrMapOvr>
  <mc:AlternateContent xmlns:mc="http://schemas.openxmlformats.org/markup-compatibility/2006">
    <mc:Choice xmlns:p14="http://schemas.microsoft.com/office/powerpoint/2010/main" Requires="p14">
      <p:transition spd="slow" p14:dur="2000" advTm="82523"/>
    </mc:Choice>
    <mc:Fallback>
      <p:transition spd="slow" advTm="825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 HISTORY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b="1" dirty="0" smtClean="0"/>
              <a:t>ASPCA-</a:t>
            </a:r>
            <a:r>
              <a:rPr lang="en-US" dirty="0" smtClean="0"/>
              <a:t>The </a:t>
            </a:r>
            <a:r>
              <a:rPr lang="en-US" dirty="0"/>
              <a:t>American Society for the Prevention of Cruelty to Animals (ASPCA) was founded in 1866 as the first animal welfare organization in the United States. The organization's </a:t>
            </a:r>
            <a:r>
              <a:rPr lang="en-US" u="sng" dirty="0"/>
              <a:t>focus was on the mistreatment of horses, not dogs and cats</a:t>
            </a:r>
            <a:r>
              <a:rPr lang="en-US" dirty="0"/>
              <a:t>. Several other humane organizations were founded soon after in major cities, but they were not, and still are not, affiliated with each other. </a:t>
            </a:r>
            <a:endParaRPr lang="en-US" dirty="0" smtClean="0"/>
          </a:p>
          <a:p>
            <a:pPr marL="0" indent="0">
              <a:buNone/>
            </a:pPr>
            <a:endParaRPr lang="en-US" dirty="0" smtClean="0"/>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2498889253"/>
      </p:ext>
    </p:extLst>
  </p:cSld>
  <p:clrMapOvr>
    <a:masterClrMapping/>
  </p:clrMapOvr>
  <mc:AlternateContent xmlns:mc="http://schemas.openxmlformats.org/markup-compatibility/2006">
    <mc:Choice xmlns:p14="http://schemas.microsoft.com/office/powerpoint/2010/main" Requires="p14">
      <p:transition spd="slow" p14:dur="2000" advTm="32521"/>
    </mc:Choice>
    <mc:Fallback>
      <p:transition spd="slow" advTm="3252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326582" cy="1143000"/>
          </a:xfrm>
        </p:spPr>
        <p:txBody>
          <a:bodyPr>
            <a:normAutofit/>
          </a:bodyPr>
          <a:lstStyle/>
          <a:p>
            <a:r>
              <a:rPr lang="en-US" cap="all" dirty="0" smtClean="0"/>
              <a:t>U.S. SHELTER SYSTEM HISTORY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b="1" dirty="0" smtClean="0"/>
              <a:t>Animal Control</a:t>
            </a:r>
            <a:r>
              <a:rPr lang="en-US" dirty="0" smtClean="0"/>
              <a:t>-The </a:t>
            </a:r>
            <a:r>
              <a:rPr lang="en-US" dirty="0"/>
              <a:t>concept of animal control and shelters slowly took hold, and cities began issuing dog licenses as a source of funding for these programs. However, </a:t>
            </a:r>
            <a:r>
              <a:rPr lang="en-US" u="sng" dirty="0"/>
              <a:t>the shelter's primary role was not to provide humane care and treatment of the animals but to provide public safety and to protect private property rights. </a:t>
            </a:r>
            <a:endParaRPr lang="en-US" u="sng" dirty="0" smtClean="0"/>
          </a:p>
          <a:p>
            <a:pPr marL="0" indent="0">
              <a:buNone/>
            </a:pPr>
            <a:endParaRPr lang="en-US" dirty="0" smtClean="0"/>
          </a:p>
          <a:p>
            <a:pPr marL="0" indent="0">
              <a:buNone/>
            </a:pPr>
            <a:endParaRPr lang="en-US" dirty="0"/>
          </a:p>
        </p:txBody>
      </p:sp>
      <p:sp>
        <p:nvSpPr>
          <p:cNvPr id="4" name="Rectangle 3"/>
          <p:cNvSpPr/>
          <p:nvPr/>
        </p:nvSpPr>
        <p:spPr>
          <a:xfrm>
            <a:off x="0" y="594360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177636" cy="1524000"/>
          </a:xfrm>
          <a:prstGeom prst="rect">
            <a:avLst/>
          </a:prstGeom>
        </p:spPr>
      </p:pic>
    </p:spTree>
    <p:extLst>
      <p:ext uri="{BB962C8B-B14F-4D97-AF65-F5344CB8AC3E}">
        <p14:creationId xmlns:p14="http://schemas.microsoft.com/office/powerpoint/2010/main" val="2844092540"/>
      </p:ext>
    </p:extLst>
  </p:cSld>
  <p:clrMapOvr>
    <a:masterClrMapping/>
  </p:clrMapOvr>
  <mc:AlternateContent xmlns:mc="http://schemas.openxmlformats.org/markup-compatibility/2006">
    <mc:Choice xmlns:p14="http://schemas.microsoft.com/office/powerpoint/2010/main" Requires="p14">
      <p:transition spd="slow" p14:dur="2000" advTm="53736"/>
    </mc:Choice>
    <mc:Fallback>
      <p:transition spd="slow" advTm="5373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5.4|7.7"/>
</p:tagLst>
</file>

<file path=ppt/tags/tag10.xml><?xml version="1.0" encoding="utf-8"?>
<p:tagLst xmlns:a="http://schemas.openxmlformats.org/drawingml/2006/main" xmlns:r="http://schemas.openxmlformats.org/officeDocument/2006/relationships" xmlns:p="http://schemas.openxmlformats.org/presentationml/2006/main">
  <p:tag name="TIMING" val="|0.8|7.5|5.2|7.6|27.8"/>
</p:tagLst>
</file>

<file path=ppt/tags/tag11.xml><?xml version="1.0" encoding="utf-8"?>
<p:tagLst xmlns:a="http://schemas.openxmlformats.org/drawingml/2006/main" xmlns:r="http://schemas.openxmlformats.org/officeDocument/2006/relationships" xmlns:p="http://schemas.openxmlformats.org/presentationml/2006/main">
  <p:tag name="TIMING" val="|0.9|8|5|13.7"/>
</p:tagLst>
</file>

<file path=ppt/tags/tag12.xml><?xml version="1.0" encoding="utf-8"?>
<p:tagLst xmlns:a="http://schemas.openxmlformats.org/drawingml/2006/main" xmlns:r="http://schemas.openxmlformats.org/officeDocument/2006/relationships" xmlns:p="http://schemas.openxmlformats.org/presentationml/2006/main">
  <p:tag name="TIMING" val="|4.2|11.9|13.9"/>
</p:tagLst>
</file>

<file path=ppt/tags/tag13.xml><?xml version="1.0" encoding="utf-8"?>
<p:tagLst xmlns:a="http://schemas.openxmlformats.org/drawingml/2006/main" xmlns:r="http://schemas.openxmlformats.org/officeDocument/2006/relationships" xmlns:p="http://schemas.openxmlformats.org/presentationml/2006/main">
  <p:tag name="TIMING" val="|2.2|7.2|16.1|6.3|17.6|8.6|10.8"/>
</p:tagLst>
</file>

<file path=ppt/tags/tag14.xml><?xml version="1.0" encoding="utf-8"?>
<p:tagLst xmlns:a="http://schemas.openxmlformats.org/drawingml/2006/main" xmlns:r="http://schemas.openxmlformats.org/officeDocument/2006/relationships" xmlns:p="http://schemas.openxmlformats.org/presentationml/2006/main">
  <p:tag name="TIMING" val="|5.7|24.3|16.5"/>
</p:tagLst>
</file>

<file path=ppt/tags/tag2.xml><?xml version="1.0" encoding="utf-8"?>
<p:tagLst xmlns:a="http://schemas.openxmlformats.org/drawingml/2006/main" xmlns:r="http://schemas.openxmlformats.org/officeDocument/2006/relationships" xmlns:p="http://schemas.openxmlformats.org/presentationml/2006/main">
  <p:tag name="TIMING" val="|23.2|16.4|17.8|12.1"/>
</p:tagLst>
</file>

<file path=ppt/tags/tag3.xml><?xml version="1.0" encoding="utf-8"?>
<p:tagLst xmlns:a="http://schemas.openxmlformats.org/drawingml/2006/main" xmlns:r="http://schemas.openxmlformats.org/officeDocument/2006/relationships" xmlns:p="http://schemas.openxmlformats.org/presentationml/2006/main">
  <p:tag name="TIMING" val="|7.6|39.2|12.9|28.7|10.5"/>
</p:tagLst>
</file>

<file path=ppt/tags/tag4.xml><?xml version="1.0" encoding="utf-8"?>
<p:tagLst xmlns:a="http://schemas.openxmlformats.org/drawingml/2006/main" xmlns:r="http://schemas.openxmlformats.org/officeDocument/2006/relationships" xmlns:p="http://schemas.openxmlformats.org/presentationml/2006/main">
  <p:tag name="TIMING" val="|4.1|25.4|8.1|7.7"/>
</p:tagLst>
</file>

<file path=ppt/tags/tag5.xml><?xml version="1.0" encoding="utf-8"?>
<p:tagLst xmlns:a="http://schemas.openxmlformats.org/drawingml/2006/main" xmlns:r="http://schemas.openxmlformats.org/officeDocument/2006/relationships" xmlns:p="http://schemas.openxmlformats.org/presentationml/2006/main">
  <p:tag name="TIMING" val="|13.4|15|10|4.1|3.2"/>
</p:tagLst>
</file>

<file path=ppt/tags/tag6.xml><?xml version="1.0" encoding="utf-8"?>
<p:tagLst xmlns:a="http://schemas.openxmlformats.org/drawingml/2006/main" xmlns:r="http://schemas.openxmlformats.org/officeDocument/2006/relationships" xmlns:p="http://schemas.openxmlformats.org/presentationml/2006/main">
  <p:tag name="TIMING" val="|2.4|25.9|14.1|18.8|3.9|4.3|4.2|5.5|1.9"/>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3.2|4.9|10.3|17.5|7.7"/>
</p:tagLst>
</file>

<file path=ppt/tags/tag9.xml><?xml version="1.0" encoding="utf-8"?>
<p:tagLst xmlns:a="http://schemas.openxmlformats.org/drawingml/2006/main" xmlns:r="http://schemas.openxmlformats.org/officeDocument/2006/relationships" xmlns:p="http://schemas.openxmlformats.org/presentationml/2006/main">
  <p:tag name="TIMING" val="|14.8|1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30995</TotalTime>
  <Words>2527</Words>
  <Application>Microsoft Office PowerPoint</Application>
  <PresentationFormat>On-screen Show (4:3)</PresentationFormat>
  <Paragraphs>323</Paragraphs>
  <Slides>52</Slides>
  <Notes>39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ESTATE PLANNING FOR PETS</vt:lpstr>
      <vt:lpstr>ABOUT PERPETUAL CARE, INC</vt:lpstr>
      <vt:lpstr>ABOUT PERPETUAL CARE, INC</vt:lpstr>
      <vt:lpstr>Animals-A legal issue</vt:lpstr>
      <vt:lpstr>Animals-A political issue</vt:lpstr>
      <vt:lpstr>ANIMALS-AN EMOTIONAL ISSUE</vt:lpstr>
      <vt:lpstr>U.S. SHELTER SYSTEM HISTORY</vt:lpstr>
      <vt:lpstr>U.S. SHELTER SYSTEM HISTORY</vt:lpstr>
      <vt:lpstr>U.S. SHELTER SYSTEM HISTORY</vt:lpstr>
      <vt:lpstr>U.S. SHELTER SYSTEM HISTORY</vt:lpstr>
      <vt:lpstr>U.S. SHELTER SYSTEM HISTORY</vt:lpstr>
      <vt:lpstr>U.S. SHELTER SYSTEM STRUCTURE</vt:lpstr>
      <vt:lpstr>U.S. SHELTER SYSTEM</vt:lpstr>
      <vt:lpstr>U.S. SHELTER SYSTEM</vt:lpstr>
      <vt:lpstr>U.S. SHELTER SYSTEM HISTORY</vt:lpstr>
      <vt:lpstr>THE NEED FOR PET LIFE CARE PLANNING PET OWNER STATISTICS</vt:lpstr>
      <vt:lpstr>THE NEED FOR PET LIFE CARE PLANNING DEMOGRAPHIC DATA</vt:lpstr>
      <vt:lpstr>THE NEED FOR PET LIFE CARE PLANNING SHELTER STATISTICS</vt:lpstr>
      <vt:lpstr>What are the Options for pet owners?</vt:lpstr>
      <vt:lpstr>DO NOTHING OPTION</vt:lpstr>
      <vt:lpstr>EUTHANASIA OPTION</vt:lpstr>
      <vt:lpstr>SHELTER &amp; RESCUE OPTIONS</vt:lpstr>
      <vt:lpstr>FAMILY OR FRIEND OPTION</vt:lpstr>
      <vt:lpstr>FAMILY OR FRIEND OPTION</vt:lpstr>
      <vt:lpstr>BEQUEST/WILL</vt:lpstr>
      <vt:lpstr>CONTRACTUAL AGREEMENT</vt:lpstr>
      <vt:lpstr>Pet trusts</vt:lpstr>
      <vt:lpstr>Pet trusts</vt:lpstr>
      <vt:lpstr>Pet trusts</vt:lpstr>
      <vt:lpstr>PET TRUST </vt:lpstr>
      <vt:lpstr>VIRGINIA TRUST LAW</vt:lpstr>
      <vt:lpstr>VIRGINIA TRUST LAW</vt:lpstr>
      <vt:lpstr>VIRGINIA TRUST LAW</vt:lpstr>
      <vt:lpstr>VIRGINIA TRUST LAW</vt:lpstr>
      <vt:lpstr>PowerPoint Presentation</vt:lpstr>
      <vt:lpstr>Pet trust LIMITS</vt:lpstr>
      <vt:lpstr>Pet trust FuNDING</vt:lpstr>
      <vt:lpstr>Pet trust ISSUES</vt:lpstr>
      <vt:lpstr>LIFE CARE CENTER FOR PETS</vt:lpstr>
      <vt:lpstr>HOW DOES IT WORK?</vt:lpstr>
      <vt:lpstr>HOW DOES IT WORK?</vt:lpstr>
      <vt:lpstr>HOW ARE REMAINDER FUNDS AND GENERAL DONATIONS USED?</vt:lpstr>
      <vt:lpstr>HOW ARE REMAINDER FUNDS AND GENERAL DONATIONS USED?</vt:lpstr>
      <vt:lpstr>HOW ARE REMAINDER FUNDS AND GENERAL DONATIONS USED?</vt:lpstr>
      <vt:lpstr>Other Services</vt:lpstr>
      <vt:lpstr>LIFE CARE SHARE AGREEMENT</vt:lpstr>
      <vt:lpstr>LIFE CARE SHARE AGREEMENT</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vkilmer</dc:creator>
  <cp:lastModifiedBy>vkilmer</cp:lastModifiedBy>
  <cp:revision>156</cp:revision>
  <dcterms:created xsi:type="dcterms:W3CDTF">2018-04-23T03:21:58Z</dcterms:created>
  <dcterms:modified xsi:type="dcterms:W3CDTF">2018-10-11T00:09:06Z</dcterms:modified>
</cp:coreProperties>
</file>