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29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8" r:id="rId21"/>
    <p:sldId id="286" r:id="rId22"/>
    <p:sldId id="303" r:id="rId23"/>
    <p:sldId id="301" r:id="rId24"/>
    <p:sldId id="290" r:id="rId25"/>
    <p:sldId id="304" r:id="rId26"/>
    <p:sldId id="433" r:id="rId27"/>
    <p:sldId id="434" r:id="rId28"/>
    <p:sldId id="296" r:id="rId29"/>
    <p:sldId id="297" r:id="rId30"/>
    <p:sldId id="298" r:id="rId31"/>
    <p:sldId id="431" r:id="rId32"/>
    <p:sldId id="282" r:id="rId33"/>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61F2C-60B2-4F05-A3FD-3BB1DE20595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570D3BB7-48BB-406B-9457-0E51C09712B1}">
      <dgm:prSet phldrT="[Text]" custT="1"/>
      <dgm:spPr/>
      <dgm:t>
        <a:bodyPr/>
        <a:lstStyle/>
        <a:p>
          <a:r>
            <a:rPr lang="en-US" sz="1600" b="1" dirty="0"/>
            <a:t>Individual</a:t>
          </a:r>
        </a:p>
      </dgm:t>
    </dgm:pt>
    <dgm:pt modelId="{E9A8208C-D186-4987-921F-207872E2337B}" type="parTrans" cxnId="{FDCB3FCE-105A-46F1-AD70-D39441467497}">
      <dgm:prSet/>
      <dgm:spPr/>
      <dgm:t>
        <a:bodyPr/>
        <a:lstStyle/>
        <a:p>
          <a:endParaRPr lang="en-US" sz="1600"/>
        </a:p>
      </dgm:t>
    </dgm:pt>
    <dgm:pt modelId="{2A8CE19D-1923-4EC0-81B3-48279D04D1EF}" type="sibTrans" cxnId="{FDCB3FCE-105A-46F1-AD70-D39441467497}">
      <dgm:prSet/>
      <dgm:spPr/>
      <dgm:t>
        <a:bodyPr/>
        <a:lstStyle/>
        <a:p>
          <a:endParaRPr lang="en-US" sz="1600"/>
        </a:p>
      </dgm:t>
    </dgm:pt>
    <dgm:pt modelId="{D9117660-5142-4B1D-B1D1-8C37148A0D95}">
      <dgm:prSet phldrT="[Text]" custT="1"/>
      <dgm:spPr/>
      <dgm:t>
        <a:bodyPr/>
        <a:lstStyle/>
        <a:p>
          <a:r>
            <a:rPr lang="en-US" sz="1600" dirty="0"/>
            <a:t>Typically administered by a family member or institutional trustee (see Slide #15) </a:t>
          </a:r>
        </a:p>
      </dgm:t>
    </dgm:pt>
    <dgm:pt modelId="{550B1FAA-E43C-4FFE-84BA-08B9E6D79B56}" type="parTrans" cxnId="{2A414A74-B346-4A2C-AC2D-C8EB555A254F}">
      <dgm:prSet/>
      <dgm:spPr/>
      <dgm:t>
        <a:bodyPr/>
        <a:lstStyle/>
        <a:p>
          <a:endParaRPr lang="en-US" sz="1600"/>
        </a:p>
      </dgm:t>
    </dgm:pt>
    <dgm:pt modelId="{77F012AC-8007-419C-B285-54F518C0EF05}" type="sibTrans" cxnId="{2A414A74-B346-4A2C-AC2D-C8EB555A254F}">
      <dgm:prSet/>
      <dgm:spPr/>
      <dgm:t>
        <a:bodyPr/>
        <a:lstStyle/>
        <a:p>
          <a:endParaRPr lang="en-US" sz="1600"/>
        </a:p>
      </dgm:t>
    </dgm:pt>
    <dgm:pt modelId="{57E5A1C0-B936-4D83-A4BB-DDDDB76E1C7A}">
      <dgm:prSet phldrT="[Text]" custT="1"/>
      <dgm:spPr/>
      <dgm:t>
        <a:bodyPr/>
        <a:lstStyle/>
        <a:p>
          <a:r>
            <a:rPr lang="en-US" sz="1600" b="1" dirty="0"/>
            <a:t>Pooled</a:t>
          </a:r>
        </a:p>
      </dgm:t>
    </dgm:pt>
    <dgm:pt modelId="{3601D8B5-2D75-42A6-B15A-377D5AE1F627}" type="parTrans" cxnId="{2CC3F464-1D2A-4C73-9B4A-6B35EBBB0052}">
      <dgm:prSet/>
      <dgm:spPr/>
      <dgm:t>
        <a:bodyPr/>
        <a:lstStyle/>
        <a:p>
          <a:endParaRPr lang="en-US" sz="1600"/>
        </a:p>
      </dgm:t>
    </dgm:pt>
    <dgm:pt modelId="{1EFA79FD-AE53-4899-87C8-4AF2E34F6728}" type="sibTrans" cxnId="{2CC3F464-1D2A-4C73-9B4A-6B35EBBB0052}">
      <dgm:prSet/>
      <dgm:spPr/>
      <dgm:t>
        <a:bodyPr/>
        <a:lstStyle/>
        <a:p>
          <a:endParaRPr lang="en-US" sz="1600"/>
        </a:p>
      </dgm:t>
    </dgm:pt>
    <dgm:pt modelId="{643561EA-1F7C-4E1A-966F-D3EDF9712584}">
      <dgm:prSet phldrT="[Text]" custT="1"/>
      <dgm:spPr/>
      <dgm:t>
        <a:bodyPr/>
        <a:lstStyle/>
        <a:p>
          <a:r>
            <a:rPr lang="en-US" sz="1600" b="0" i="0" dirty="0"/>
            <a:t>Assets are “pooled” to provide lower administrative fees, opportunity for higher returns on investments</a:t>
          </a:r>
          <a:endParaRPr lang="en-US" sz="1600" dirty="0"/>
        </a:p>
      </dgm:t>
    </dgm:pt>
    <dgm:pt modelId="{5499D94D-AD45-430D-B27D-0D3EB11D2C8D}" type="parTrans" cxnId="{2E38F794-0062-4C8A-8D06-4DDAD8235588}">
      <dgm:prSet/>
      <dgm:spPr/>
      <dgm:t>
        <a:bodyPr/>
        <a:lstStyle/>
        <a:p>
          <a:endParaRPr lang="en-US" sz="1600"/>
        </a:p>
      </dgm:t>
    </dgm:pt>
    <dgm:pt modelId="{21B7FD89-A97C-4C75-9802-73261AB5F358}" type="sibTrans" cxnId="{2E38F794-0062-4C8A-8D06-4DDAD8235588}">
      <dgm:prSet/>
      <dgm:spPr/>
      <dgm:t>
        <a:bodyPr/>
        <a:lstStyle/>
        <a:p>
          <a:endParaRPr lang="en-US" sz="1600"/>
        </a:p>
      </dgm:t>
    </dgm:pt>
    <dgm:pt modelId="{C445BB04-9D4E-463F-B75A-95ED178EA656}">
      <dgm:prSet phldrT="[Text]" custT="1"/>
      <dgm:spPr/>
      <dgm:t>
        <a:bodyPr/>
        <a:lstStyle/>
        <a:p>
          <a:r>
            <a:rPr lang="en-US" sz="1600" dirty="0"/>
            <a:t>Although most do, beneficiaries are not required to have a specific disability</a:t>
          </a:r>
        </a:p>
      </dgm:t>
    </dgm:pt>
    <dgm:pt modelId="{3EFE8365-C484-4107-AFEF-0DF7DA7796BD}" type="parTrans" cxnId="{70FF5637-2F24-452E-A8DF-962191F36D00}">
      <dgm:prSet/>
      <dgm:spPr/>
      <dgm:t>
        <a:bodyPr/>
        <a:lstStyle/>
        <a:p>
          <a:endParaRPr lang="en-US" sz="1600"/>
        </a:p>
      </dgm:t>
    </dgm:pt>
    <dgm:pt modelId="{7C4EFE09-320D-476C-ACF1-59FD9A80E200}" type="sibTrans" cxnId="{70FF5637-2F24-452E-A8DF-962191F36D00}">
      <dgm:prSet/>
      <dgm:spPr/>
      <dgm:t>
        <a:bodyPr/>
        <a:lstStyle/>
        <a:p>
          <a:endParaRPr lang="en-US" sz="1600"/>
        </a:p>
      </dgm:t>
    </dgm:pt>
    <dgm:pt modelId="{A2D6E103-C769-41D3-95B8-E71FF5650F76}">
      <dgm:prSet phldrT="[Text]" custT="1"/>
      <dgm:spPr/>
      <dgm:t>
        <a:bodyPr/>
        <a:lstStyle/>
        <a:p>
          <a:r>
            <a:rPr lang="en-US" sz="1600" dirty="0"/>
            <a:t>Trustee must file taxes and other regulatory filings</a:t>
          </a:r>
        </a:p>
      </dgm:t>
    </dgm:pt>
    <dgm:pt modelId="{66A746AB-CD92-4D62-83F0-6F68A7DAEC12}" type="parTrans" cxnId="{EF9F9A83-A130-467C-A392-926BA4352C91}">
      <dgm:prSet/>
      <dgm:spPr/>
      <dgm:t>
        <a:bodyPr/>
        <a:lstStyle/>
        <a:p>
          <a:endParaRPr lang="en-US" sz="1600"/>
        </a:p>
      </dgm:t>
    </dgm:pt>
    <dgm:pt modelId="{258AD20F-982A-4D1F-B642-57B708AD0045}" type="sibTrans" cxnId="{EF9F9A83-A130-467C-A392-926BA4352C91}">
      <dgm:prSet/>
      <dgm:spPr/>
      <dgm:t>
        <a:bodyPr/>
        <a:lstStyle/>
        <a:p>
          <a:endParaRPr lang="en-US" sz="1600"/>
        </a:p>
      </dgm:t>
    </dgm:pt>
    <dgm:pt modelId="{42160456-3E0E-46CA-8041-2E9F9D22D424}">
      <dgm:prSet phldrT="[Text]" custT="1"/>
      <dgm:spPr/>
      <dgm:t>
        <a:bodyPr/>
        <a:lstStyle/>
        <a:p>
          <a:r>
            <a:rPr lang="en-US" sz="1600" dirty="0"/>
            <a:t>Trustee may not have knowledge of the rules governing Supplemental Security Income (SSI) and/or Medicaid </a:t>
          </a:r>
        </a:p>
      </dgm:t>
    </dgm:pt>
    <dgm:pt modelId="{42BE0A89-147C-4824-8EB9-E629FCA5E924}" type="parTrans" cxnId="{04C43179-5215-4407-8C02-57CF4EC25300}">
      <dgm:prSet/>
      <dgm:spPr/>
      <dgm:t>
        <a:bodyPr/>
        <a:lstStyle/>
        <a:p>
          <a:endParaRPr lang="en-US" sz="1600"/>
        </a:p>
      </dgm:t>
    </dgm:pt>
    <dgm:pt modelId="{29BF6153-12C7-4BE7-89AD-93BB4C4C9DEA}" type="sibTrans" cxnId="{04C43179-5215-4407-8C02-57CF4EC25300}">
      <dgm:prSet/>
      <dgm:spPr/>
      <dgm:t>
        <a:bodyPr/>
        <a:lstStyle/>
        <a:p>
          <a:endParaRPr lang="en-US" sz="1600"/>
        </a:p>
      </dgm:t>
    </dgm:pt>
    <dgm:pt modelId="{F234444E-C669-4851-BE5C-4F0E552F0B49}">
      <dgm:prSet phldrT="[Text]" custT="1"/>
      <dgm:spPr/>
      <dgm:t>
        <a:bodyPr/>
        <a:lstStyle/>
        <a:p>
          <a:r>
            <a:rPr lang="en-US" sz="1600" dirty="0"/>
            <a:t>Staff has expertise in public benefits rules</a:t>
          </a:r>
        </a:p>
      </dgm:t>
    </dgm:pt>
    <dgm:pt modelId="{7E1A92B1-6F97-4C4D-A2D7-66D9473C3A8F}" type="parTrans" cxnId="{8FE22B79-455B-4E96-9063-5B6C527A396B}">
      <dgm:prSet/>
      <dgm:spPr/>
      <dgm:t>
        <a:bodyPr/>
        <a:lstStyle/>
        <a:p>
          <a:endParaRPr lang="en-US" sz="1600"/>
        </a:p>
      </dgm:t>
    </dgm:pt>
    <dgm:pt modelId="{5E8E8952-CE03-406C-B0B0-5B8D7BA6EE87}" type="sibTrans" cxnId="{8FE22B79-455B-4E96-9063-5B6C527A396B}">
      <dgm:prSet/>
      <dgm:spPr/>
      <dgm:t>
        <a:bodyPr/>
        <a:lstStyle/>
        <a:p>
          <a:endParaRPr lang="en-US" sz="1600"/>
        </a:p>
      </dgm:t>
    </dgm:pt>
    <dgm:pt modelId="{C386A44E-8253-406F-9589-7DE51EFC1A74}">
      <dgm:prSet phldrT="[Text]" custT="1"/>
      <dgm:spPr/>
      <dgm:t>
        <a:bodyPr/>
        <a:lstStyle/>
        <a:p>
          <a:r>
            <a:rPr lang="en-US" sz="1600" dirty="0"/>
            <a:t>Administered by a non-profit organization</a:t>
          </a:r>
        </a:p>
      </dgm:t>
    </dgm:pt>
    <dgm:pt modelId="{6B2EF2DB-4263-419F-A64E-58108A73C64D}" type="parTrans" cxnId="{F34ED052-1162-4EB5-8BA3-72DAF537E700}">
      <dgm:prSet/>
      <dgm:spPr/>
      <dgm:t>
        <a:bodyPr/>
        <a:lstStyle/>
        <a:p>
          <a:endParaRPr lang="en-US"/>
        </a:p>
      </dgm:t>
    </dgm:pt>
    <dgm:pt modelId="{15060736-9931-45E9-B031-879EB4C717AA}" type="sibTrans" cxnId="{F34ED052-1162-4EB5-8BA3-72DAF537E700}">
      <dgm:prSet/>
      <dgm:spPr/>
      <dgm:t>
        <a:bodyPr/>
        <a:lstStyle/>
        <a:p>
          <a:endParaRPr lang="en-US"/>
        </a:p>
      </dgm:t>
    </dgm:pt>
    <dgm:pt modelId="{B9CBAB13-98BF-4950-AD46-BDACD5FA2861}">
      <dgm:prSet phldrT="[Text]" custT="1"/>
      <dgm:spPr/>
      <dgm:t>
        <a:bodyPr/>
        <a:lstStyle/>
        <a:p>
          <a:r>
            <a:rPr lang="en-US" sz="1600" dirty="0"/>
            <a:t>All beneficiaries have a disability as defined by Social Security Administration (SSA)</a:t>
          </a:r>
        </a:p>
      </dgm:t>
    </dgm:pt>
    <dgm:pt modelId="{CB055E64-F986-4AA4-A672-A38D4D66C29B}" type="parTrans" cxnId="{CF432A77-4C4F-4E83-B66D-B4BB0A389D80}">
      <dgm:prSet/>
      <dgm:spPr/>
      <dgm:t>
        <a:bodyPr/>
        <a:lstStyle/>
        <a:p>
          <a:endParaRPr lang="en-US"/>
        </a:p>
      </dgm:t>
    </dgm:pt>
    <dgm:pt modelId="{04C56191-C76D-4C3B-BF51-7041B47412AB}" type="sibTrans" cxnId="{CF432A77-4C4F-4E83-B66D-B4BB0A389D80}">
      <dgm:prSet/>
      <dgm:spPr/>
      <dgm:t>
        <a:bodyPr/>
        <a:lstStyle/>
        <a:p>
          <a:endParaRPr lang="en-US"/>
        </a:p>
      </dgm:t>
    </dgm:pt>
    <dgm:pt modelId="{1D5F14FC-D216-4B6F-909F-F5475070BCD2}">
      <dgm:prSet phldrT="[Text]" custT="1"/>
      <dgm:spPr/>
      <dgm:t>
        <a:bodyPr/>
        <a:lstStyle/>
        <a:p>
          <a:r>
            <a:rPr lang="en-US" sz="1600" dirty="0"/>
            <a:t>Trust tax returns and filings completed by nonprofit</a:t>
          </a:r>
        </a:p>
      </dgm:t>
    </dgm:pt>
    <dgm:pt modelId="{CBCD3254-4F7D-4381-A71F-1FA506A42210}" type="parTrans" cxnId="{3BCEEE1E-2162-4435-BD91-96FBEC297337}">
      <dgm:prSet/>
      <dgm:spPr/>
      <dgm:t>
        <a:bodyPr/>
        <a:lstStyle/>
        <a:p>
          <a:endParaRPr lang="en-US"/>
        </a:p>
      </dgm:t>
    </dgm:pt>
    <dgm:pt modelId="{1462C602-389D-4953-8D13-CA94C9E36F2E}" type="sibTrans" cxnId="{3BCEEE1E-2162-4435-BD91-96FBEC297337}">
      <dgm:prSet/>
      <dgm:spPr/>
      <dgm:t>
        <a:bodyPr/>
        <a:lstStyle/>
        <a:p>
          <a:endParaRPr lang="en-US"/>
        </a:p>
      </dgm:t>
    </dgm:pt>
    <dgm:pt modelId="{99976807-F4D1-45EB-9A03-C66F0F47D9E2}">
      <dgm:prSet phldrT="[Text]" custT="1"/>
      <dgm:spPr/>
      <dgm:t>
        <a:bodyPr/>
        <a:lstStyle/>
        <a:p>
          <a:r>
            <a:rPr lang="en-US" sz="1600" dirty="0"/>
            <a:t>Usually, minimum funding requirement of $350,000 and thus higher administrative trust fees</a:t>
          </a:r>
        </a:p>
      </dgm:t>
    </dgm:pt>
    <dgm:pt modelId="{6157E563-5936-4196-BA1F-1E186C2914A8}" type="parTrans" cxnId="{21E5558B-1BE0-4A36-97B4-00FB8F214022}">
      <dgm:prSet/>
      <dgm:spPr/>
      <dgm:t>
        <a:bodyPr/>
        <a:lstStyle/>
        <a:p>
          <a:endParaRPr lang="en-US"/>
        </a:p>
      </dgm:t>
    </dgm:pt>
    <dgm:pt modelId="{715CD532-FC3D-460C-825C-D82A5512F134}" type="sibTrans" cxnId="{21E5558B-1BE0-4A36-97B4-00FB8F214022}">
      <dgm:prSet/>
      <dgm:spPr/>
      <dgm:t>
        <a:bodyPr/>
        <a:lstStyle/>
        <a:p>
          <a:endParaRPr lang="en-US"/>
        </a:p>
      </dgm:t>
    </dgm:pt>
    <dgm:pt modelId="{72C875EC-F553-4980-8B00-4C788F1FFD2D}">
      <dgm:prSet phldrT="[Text]" custT="1"/>
      <dgm:spPr/>
      <dgm:t>
        <a:bodyPr/>
        <a:lstStyle/>
        <a:p>
          <a:r>
            <a:rPr lang="en-US" sz="1600" dirty="0"/>
            <a:t>Accepts modest and large funded subaccounts</a:t>
          </a:r>
        </a:p>
      </dgm:t>
    </dgm:pt>
    <dgm:pt modelId="{7DFCA002-DC99-4D42-9A4B-CD7BE525592A}" type="parTrans" cxnId="{1E8D2295-6257-46CE-89B1-9097DADE0308}">
      <dgm:prSet/>
      <dgm:spPr/>
      <dgm:t>
        <a:bodyPr/>
        <a:lstStyle/>
        <a:p>
          <a:endParaRPr lang="en-US"/>
        </a:p>
      </dgm:t>
    </dgm:pt>
    <dgm:pt modelId="{7F71DFE7-4470-4D01-94F6-0045A5B04734}" type="sibTrans" cxnId="{1E8D2295-6257-46CE-89B1-9097DADE0308}">
      <dgm:prSet/>
      <dgm:spPr/>
      <dgm:t>
        <a:bodyPr/>
        <a:lstStyle/>
        <a:p>
          <a:endParaRPr lang="en-US"/>
        </a:p>
      </dgm:t>
    </dgm:pt>
    <dgm:pt modelId="{5121A9BE-4309-4930-972F-C134C7C07E55}" type="pres">
      <dgm:prSet presAssocID="{C6961F2C-60B2-4F05-A3FD-3BB1DE205954}" presName="Name0" presStyleCnt="0">
        <dgm:presLayoutVars>
          <dgm:dir/>
          <dgm:animLvl val="lvl"/>
          <dgm:resizeHandles val="exact"/>
        </dgm:presLayoutVars>
      </dgm:prSet>
      <dgm:spPr/>
    </dgm:pt>
    <dgm:pt modelId="{17C5DE9A-474D-4967-ADBB-F09A23A57CF2}" type="pres">
      <dgm:prSet presAssocID="{570D3BB7-48BB-406B-9457-0E51C09712B1}" presName="composite" presStyleCnt="0"/>
      <dgm:spPr/>
    </dgm:pt>
    <dgm:pt modelId="{6D96BA11-D506-49F2-A0F4-B565AA9D5CE6}" type="pres">
      <dgm:prSet presAssocID="{570D3BB7-48BB-406B-9457-0E51C09712B1}" presName="parTx" presStyleLbl="alignNode1" presStyleIdx="0" presStyleCnt="2" custScaleY="100000" custLinFactNeighborX="-1" custLinFactNeighborY="852">
        <dgm:presLayoutVars>
          <dgm:chMax val="0"/>
          <dgm:chPref val="0"/>
          <dgm:bulletEnabled val="1"/>
        </dgm:presLayoutVars>
      </dgm:prSet>
      <dgm:spPr/>
    </dgm:pt>
    <dgm:pt modelId="{E1C0721B-7B3C-493E-A960-1EA258A21441}" type="pres">
      <dgm:prSet presAssocID="{570D3BB7-48BB-406B-9457-0E51C09712B1}" presName="desTx" presStyleLbl="alignAccFollowNode1" presStyleIdx="0" presStyleCnt="2">
        <dgm:presLayoutVars>
          <dgm:bulletEnabled val="1"/>
        </dgm:presLayoutVars>
      </dgm:prSet>
      <dgm:spPr/>
    </dgm:pt>
    <dgm:pt modelId="{DEB4E63A-7F79-4CDE-A489-3450EF75CC3A}" type="pres">
      <dgm:prSet presAssocID="{2A8CE19D-1923-4EC0-81B3-48279D04D1EF}" presName="space" presStyleCnt="0"/>
      <dgm:spPr/>
    </dgm:pt>
    <dgm:pt modelId="{232FF829-0D37-40AF-9AE1-B7368F2122E5}" type="pres">
      <dgm:prSet presAssocID="{57E5A1C0-B936-4D83-A4BB-DDDDB76E1C7A}" presName="composite" presStyleCnt="0"/>
      <dgm:spPr/>
    </dgm:pt>
    <dgm:pt modelId="{0DE7084D-8BA6-4B81-916D-A0DE15511CA2}" type="pres">
      <dgm:prSet presAssocID="{57E5A1C0-B936-4D83-A4BB-DDDDB76E1C7A}" presName="parTx" presStyleLbl="alignNode1" presStyleIdx="1" presStyleCnt="2" custLinFactNeighborX="1" custLinFactNeighborY="217">
        <dgm:presLayoutVars>
          <dgm:chMax val="0"/>
          <dgm:chPref val="0"/>
          <dgm:bulletEnabled val="1"/>
        </dgm:presLayoutVars>
      </dgm:prSet>
      <dgm:spPr/>
    </dgm:pt>
    <dgm:pt modelId="{F1E5E811-864A-405B-983D-2524448334FB}" type="pres">
      <dgm:prSet presAssocID="{57E5A1C0-B936-4D83-A4BB-DDDDB76E1C7A}" presName="desTx" presStyleLbl="alignAccFollowNode1" presStyleIdx="1" presStyleCnt="2" custScaleY="101171">
        <dgm:presLayoutVars>
          <dgm:bulletEnabled val="1"/>
        </dgm:presLayoutVars>
      </dgm:prSet>
      <dgm:spPr/>
    </dgm:pt>
  </dgm:ptLst>
  <dgm:cxnLst>
    <dgm:cxn modelId="{9F792602-9047-4E3A-83B5-97EABBC99AD2}" type="presOf" srcId="{A2D6E103-C769-41D3-95B8-E71FF5650F76}" destId="{E1C0721B-7B3C-493E-A960-1EA258A21441}" srcOrd="0" destOrd="3" presId="urn:microsoft.com/office/officeart/2005/8/layout/hList1"/>
    <dgm:cxn modelId="{6AF49C0D-2425-42F8-A8D4-165803BA479C}" type="presOf" srcId="{42160456-3E0E-46CA-8041-2E9F9D22D424}" destId="{E1C0721B-7B3C-493E-A960-1EA258A21441}" srcOrd="0" destOrd="4" presId="urn:microsoft.com/office/officeart/2005/8/layout/hList1"/>
    <dgm:cxn modelId="{3BCEEE1E-2162-4435-BD91-96FBEC297337}" srcId="{57E5A1C0-B936-4D83-A4BB-DDDDB76E1C7A}" destId="{1D5F14FC-D216-4B6F-909F-F5475070BCD2}" srcOrd="4" destOrd="0" parTransId="{CBCD3254-4F7D-4381-A71F-1FA506A42210}" sibTransId="{1462C602-389D-4953-8D13-CA94C9E36F2E}"/>
    <dgm:cxn modelId="{055E0E2C-4D7E-4553-8905-DA223BC3EBB0}" type="presOf" srcId="{643561EA-1F7C-4E1A-966F-D3EDF9712584}" destId="{F1E5E811-864A-405B-983D-2524448334FB}" srcOrd="0" destOrd="3" presId="urn:microsoft.com/office/officeart/2005/8/layout/hList1"/>
    <dgm:cxn modelId="{70FF5637-2F24-452E-A8DF-962191F36D00}" srcId="{570D3BB7-48BB-406B-9457-0E51C09712B1}" destId="{C445BB04-9D4E-463F-B75A-95ED178EA656}" srcOrd="1" destOrd="0" parTransId="{3EFE8365-C484-4107-AFEF-0DF7DA7796BD}" sibTransId="{7C4EFE09-320D-476C-ACF1-59FD9A80E200}"/>
    <dgm:cxn modelId="{5C374E5D-7070-41E2-885A-024E524AC736}" type="presOf" srcId="{B9CBAB13-98BF-4950-AD46-BDACD5FA2861}" destId="{F1E5E811-864A-405B-983D-2524448334FB}" srcOrd="0" destOrd="1" presId="urn:microsoft.com/office/officeart/2005/8/layout/hList1"/>
    <dgm:cxn modelId="{2CC3F464-1D2A-4C73-9B4A-6B35EBBB0052}" srcId="{C6961F2C-60B2-4F05-A3FD-3BB1DE205954}" destId="{57E5A1C0-B936-4D83-A4BB-DDDDB76E1C7A}" srcOrd="1" destOrd="0" parTransId="{3601D8B5-2D75-42A6-B15A-377D5AE1F627}" sibTransId="{1EFA79FD-AE53-4899-87C8-4AF2E34F6728}"/>
    <dgm:cxn modelId="{AAF8C366-E217-485E-8C24-9B2D7FE697AB}" type="presOf" srcId="{1D5F14FC-D216-4B6F-909F-F5475070BCD2}" destId="{F1E5E811-864A-405B-983D-2524448334FB}" srcOrd="0" destOrd="4" presId="urn:microsoft.com/office/officeart/2005/8/layout/hList1"/>
    <dgm:cxn modelId="{5CF1524B-AEC4-476C-8E8A-19E2CF84F581}" type="presOf" srcId="{F234444E-C669-4851-BE5C-4F0E552F0B49}" destId="{F1E5E811-864A-405B-983D-2524448334FB}" srcOrd="0" destOrd="5" presId="urn:microsoft.com/office/officeart/2005/8/layout/hList1"/>
    <dgm:cxn modelId="{F34ED052-1162-4EB5-8BA3-72DAF537E700}" srcId="{57E5A1C0-B936-4D83-A4BB-DDDDB76E1C7A}" destId="{C386A44E-8253-406F-9589-7DE51EFC1A74}" srcOrd="0" destOrd="0" parTransId="{6B2EF2DB-4263-419F-A64E-58108A73C64D}" sibTransId="{15060736-9931-45E9-B031-879EB4C717AA}"/>
    <dgm:cxn modelId="{2A414A74-B346-4A2C-AC2D-C8EB555A254F}" srcId="{570D3BB7-48BB-406B-9457-0E51C09712B1}" destId="{D9117660-5142-4B1D-B1D1-8C37148A0D95}" srcOrd="0" destOrd="0" parTransId="{550B1FAA-E43C-4FFE-84BA-08B9E6D79B56}" sibTransId="{77F012AC-8007-419C-B285-54F518C0EF05}"/>
    <dgm:cxn modelId="{3823DF55-22C9-4D32-82C9-3C1292052510}" type="presOf" srcId="{72C875EC-F553-4980-8B00-4C788F1FFD2D}" destId="{F1E5E811-864A-405B-983D-2524448334FB}" srcOrd="0" destOrd="2" presId="urn:microsoft.com/office/officeart/2005/8/layout/hList1"/>
    <dgm:cxn modelId="{CF432A77-4C4F-4E83-B66D-B4BB0A389D80}" srcId="{57E5A1C0-B936-4D83-A4BB-DDDDB76E1C7A}" destId="{B9CBAB13-98BF-4950-AD46-BDACD5FA2861}" srcOrd="1" destOrd="0" parTransId="{CB055E64-F986-4AA4-A672-A38D4D66C29B}" sibTransId="{04C56191-C76D-4C3B-BF51-7041B47412AB}"/>
    <dgm:cxn modelId="{8FE22B79-455B-4E96-9063-5B6C527A396B}" srcId="{57E5A1C0-B936-4D83-A4BB-DDDDB76E1C7A}" destId="{F234444E-C669-4851-BE5C-4F0E552F0B49}" srcOrd="5" destOrd="0" parTransId="{7E1A92B1-6F97-4C4D-A2D7-66D9473C3A8F}" sibTransId="{5E8E8952-CE03-406C-B0B0-5B8D7BA6EE87}"/>
    <dgm:cxn modelId="{04C43179-5215-4407-8C02-57CF4EC25300}" srcId="{570D3BB7-48BB-406B-9457-0E51C09712B1}" destId="{42160456-3E0E-46CA-8041-2E9F9D22D424}" srcOrd="4" destOrd="0" parTransId="{42BE0A89-147C-4824-8EB9-E629FCA5E924}" sibTransId="{29BF6153-12C7-4BE7-89AD-93BB4C4C9DEA}"/>
    <dgm:cxn modelId="{EF9F9A83-A130-467C-A392-926BA4352C91}" srcId="{570D3BB7-48BB-406B-9457-0E51C09712B1}" destId="{A2D6E103-C769-41D3-95B8-E71FF5650F76}" srcOrd="3" destOrd="0" parTransId="{66A746AB-CD92-4D62-83F0-6F68A7DAEC12}" sibTransId="{258AD20F-982A-4D1F-B642-57B708AD0045}"/>
    <dgm:cxn modelId="{21E5558B-1BE0-4A36-97B4-00FB8F214022}" srcId="{570D3BB7-48BB-406B-9457-0E51C09712B1}" destId="{99976807-F4D1-45EB-9A03-C66F0F47D9E2}" srcOrd="2" destOrd="0" parTransId="{6157E563-5936-4196-BA1F-1E186C2914A8}" sibTransId="{715CD532-FC3D-460C-825C-D82A5512F134}"/>
    <dgm:cxn modelId="{2E38F794-0062-4C8A-8D06-4DDAD8235588}" srcId="{57E5A1C0-B936-4D83-A4BB-DDDDB76E1C7A}" destId="{643561EA-1F7C-4E1A-966F-D3EDF9712584}" srcOrd="3" destOrd="0" parTransId="{5499D94D-AD45-430D-B27D-0D3EB11D2C8D}" sibTransId="{21B7FD89-A97C-4C75-9802-73261AB5F358}"/>
    <dgm:cxn modelId="{1E8D2295-6257-46CE-89B1-9097DADE0308}" srcId="{57E5A1C0-B936-4D83-A4BB-DDDDB76E1C7A}" destId="{72C875EC-F553-4980-8B00-4C788F1FFD2D}" srcOrd="2" destOrd="0" parTransId="{7DFCA002-DC99-4D42-9A4B-CD7BE525592A}" sibTransId="{7F71DFE7-4470-4D01-94F6-0045A5B04734}"/>
    <dgm:cxn modelId="{C1AACF9F-02F5-4BA0-9524-F8FE84D78354}" type="presOf" srcId="{C445BB04-9D4E-463F-B75A-95ED178EA656}" destId="{E1C0721B-7B3C-493E-A960-1EA258A21441}" srcOrd="0" destOrd="1" presId="urn:microsoft.com/office/officeart/2005/8/layout/hList1"/>
    <dgm:cxn modelId="{F5E827C2-A9C0-4921-8275-29E281331C97}" type="presOf" srcId="{C386A44E-8253-406F-9589-7DE51EFC1A74}" destId="{F1E5E811-864A-405B-983D-2524448334FB}" srcOrd="0" destOrd="0" presId="urn:microsoft.com/office/officeart/2005/8/layout/hList1"/>
    <dgm:cxn modelId="{9CFD82C4-8CCE-4D0A-9900-C7EE09D6D53D}" type="presOf" srcId="{D9117660-5142-4B1D-B1D1-8C37148A0D95}" destId="{E1C0721B-7B3C-493E-A960-1EA258A21441}" srcOrd="0" destOrd="0" presId="urn:microsoft.com/office/officeart/2005/8/layout/hList1"/>
    <dgm:cxn modelId="{FDCB3FCE-105A-46F1-AD70-D39441467497}" srcId="{C6961F2C-60B2-4F05-A3FD-3BB1DE205954}" destId="{570D3BB7-48BB-406B-9457-0E51C09712B1}" srcOrd="0" destOrd="0" parTransId="{E9A8208C-D186-4987-921F-207872E2337B}" sibTransId="{2A8CE19D-1923-4EC0-81B3-48279D04D1EF}"/>
    <dgm:cxn modelId="{A0FEA3DB-7D9F-49B7-A93F-7916AA287E19}" type="presOf" srcId="{570D3BB7-48BB-406B-9457-0E51C09712B1}" destId="{6D96BA11-D506-49F2-A0F4-B565AA9D5CE6}" srcOrd="0" destOrd="0" presId="urn:microsoft.com/office/officeart/2005/8/layout/hList1"/>
    <dgm:cxn modelId="{A92743EC-B328-4A28-932F-E8E36162275C}" type="presOf" srcId="{C6961F2C-60B2-4F05-A3FD-3BB1DE205954}" destId="{5121A9BE-4309-4930-972F-C134C7C07E55}" srcOrd="0" destOrd="0" presId="urn:microsoft.com/office/officeart/2005/8/layout/hList1"/>
    <dgm:cxn modelId="{297B6AEC-4C02-4BBC-A563-889B6E9A21AA}" type="presOf" srcId="{99976807-F4D1-45EB-9A03-C66F0F47D9E2}" destId="{E1C0721B-7B3C-493E-A960-1EA258A21441}" srcOrd="0" destOrd="2" presId="urn:microsoft.com/office/officeart/2005/8/layout/hList1"/>
    <dgm:cxn modelId="{AE2533F7-EF3D-41A7-8D73-57454AB46A37}" type="presOf" srcId="{57E5A1C0-B936-4D83-A4BB-DDDDB76E1C7A}" destId="{0DE7084D-8BA6-4B81-916D-A0DE15511CA2}" srcOrd="0" destOrd="0" presId="urn:microsoft.com/office/officeart/2005/8/layout/hList1"/>
    <dgm:cxn modelId="{F1851FFF-B18B-40A4-B7C0-6E52CD10DABE}" type="presParOf" srcId="{5121A9BE-4309-4930-972F-C134C7C07E55}" destId="{17C5DE9A-474D-4967-ADBB-F09A23A57CF2}" srcOrd="0" destOrd="0" presId="urn:microsoft.com/office/officeart/2005/8/layout/hList1"/>
    <dgm:cxn modelId="{903E61CC-DA00-4505-9967-5689EF7474A9}" type="presParOf" srcId="{17C5DE9A-474D-4967-ADBB-F09A23A57CF2}" destId="{6D96BA11-D506-49F2-A0F4-B565AA9D5CE6}" srcOrd="0" destOrd="0" presId="urn:microsoft.com/office/officeart/2005/8/layout/hList1"/>
    <dgm:cxn modelId="{4B495CD1-B37D-42E8-9951-746CEDCA2F04}" type="presParOf" srcId="{17C5DE9A-474D-4967-ADBB-F09A23A57CF2}" destId="{E1C0721B-7B3C-493E-A960-1EA258A21441}" srcOrd="1" destOrd="0" presId="urn:microsoft.com/office/officeart/2005/8/layout/hList1"/>
    <dgm:cxn modelId="{BDA2E784-1A9F-44D8-AF3D-2200EEDB6841}" type="presParOf" srcId="{5121A9BE-4309-4930-972F-C134C7C07E55}" destId="{DEB4E63A-7F79-4CDE-A489-3450EF75CC3A}" srcOrd="1" destOrd="0" presId="urn:microsoft.com/office/officeart/2005/8/layout/hList1"/>
    <dgm:cxn modelId="{993EB2A6-9B2A-4642-BC32-1CD2603A4AD7}" type="presParOf" srcId="{5121A9BE-4309-4930-972F-C134C7C07E55}" destId="{232FF829-0D37-40AF-9AE1-B7368F2122E5}" srcOrd="2" destOrd="0" presId="urn:microsoft.com/office/officeart/2005/8/layout/hList1"/>
    <dgm:cxn modelId="{64E76EBF-A323-480B-9269-E99279898281}" type="presParOf" srcId="{232FF829-0D37-40AF-9AE1-B7368F2122E5}" destId="{0DE7084D-8BA6-4B81-916D-A0DE15511CA2}" srcOrd="0" destOrd="0" presId="urn:microsoft.com/office/officeart/2005/8/layout/hList1"/>
    <dgm:cxn modelId="{BF66B602-CDF1-4579-AB58-44110C6BAC91}" type="presParOf" srcId="{232FF829-0D37-40AF-9AE1-B7368F2122E5}" destId="{F1E5E811-864A-405B-983D-2524448334FB}"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D358E-8315-4EB9-AFDA-568E4BEF344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D734F1-27D7-4B27-98A0-9574983549BB}">
      <dgm:prSet/>
      <dgm:spPr/>
      <dgm:t>
        <a:bodyPr/>
        <a:lstStyle/>
        <a:p>
          <a:r>
            <a:rPr lang="en-US" b="1"/>
            <a:t>Adult</a:t>
          </a:r>
          <a:endParaRPr lang="en-US"/>
        </a:p>
      </dgm:t>
    </dgm:pt>
    <dgm:pt modelId="{5C924B28-426C-401F-9329-804DA242D533}" type="parTrans" cxnId="{8CFD0E16-A39E-423D-A2BF-9B367FBFE2D5}">
      <dgm:prSet/>
      <dgm:spPr/>
      <dgm:t>
        <a:bodyPr/>
        <a:lstStyle/>
        <a:p>
          <a:endParaRPr lang="en-US"/>
        </a:p>
      </dgm:t>
    </dgm:pt>
    <dgm:pt modelId="{58FCD2D6-2C74-48FD-9529-080DA1469384}" type="sibTrans" cxnId="{8CFD0E16-A39E-423D-A2BF-9B367FBFE2D5}">
      <dgm:prSet/>
      <dgm:spPr/>
      <dgm:t>
        <a:bodyPr/>
        <a:lstStyle/>
        <a:p>
          <a:endParaRPr lang="en-US"/>
        </a:p>
      </dgm:t>
    </dgm:pt>
    <dgm:pt modelId="{EF7C0E8F-1549-4857-A92D-9BF04DDBE948}">
      <dgm:prSet/>
      <dgm:spPr/>
      <dgm:t>
        <a:bodyPr/>
        <a:lstStyle/>
        <a:p>
          <a:r>
            <a:rPr lang="en-US" dirty="0"/>
            <a:t>The individual must have a severe, medically determinable physical or mental impairment which is expected to last for one year or to result in death.</a:t>
          </a:r>
        </a:p>
      </dgm:t>
    </dgm:pt>
    <dgm:pt modelId="{68841AE3-A56F-41B1-B210-59C73CEA512D}" type="parTrans" cxnId="{2C8A2BBF-81BC-4449-AAEE-8C999B95028E}">
      <dgm:prSet/>
      <dgm:spPr/>
      <dgm:t>
        <a:bodyPr/>
        <a:lstStyle/>
        <a:p>
          <a:endParaRPr lang="en-US"/>
        </a:p>
      </dgm:t>
    </dgm:pt>
    <dgm:pt modelId="{7FB4B8A8-9D8C-4843-AD37-D53B6EACFD01}" type="sibTrans" cxnId="{2C8A2BBF-81BC-4449-AAEE-8C999B95028E}">
      <dgm:prSet/>
      <dgm:spPr/>
      <dgm:t>
        <a:bodyPr/>
        <a:lstStyle/>
        <a:p>
          <a:endParaRPr lang="en-US"/>
        </a:p>
      </dgm:t>
    </dgm:pt>
    <dgm:pt modelId="{D7D8BE4D-E99E-4FC6-A615-5D9DF35F3C15}">
      <dgm:prSet/>
      <dgm:spPr/>
      <dgm:t>
        <a:bodyPr/>
        <a:lstStyle/>
        <a:p>
          <a:r>
            <a:rPr lang="en-US" dirty="0"/>
            <a:t>The impairment must make the individual unable to engage in “substantial gainful activity.”</a:t>
          </a:r>
        </a:p>
      </dgm:t>
    </dgm:pt>
    <dgm:pt modelId="{F6906B3E-97D0-40A7-AA1C-08906F2FD26B}" type="parTrans" cxnId="{AA7A5D5D-7398-446C-89DD-95B9A2AEA3B4}">
      <dgm:prSet/>
      <dgm:spPr/>
      <dgm:t>
        <a:bodyPr/>
        <a:lstStyle/>
        <a:p>
          <a:endParaRPr lang="en-US"/>
        </a:p>
      </dgm:t>
    </dgm:pt>
    <dgm:pt modelId="{A8301522-389B-426D-9350-160A9E3CF87C}" type="sibTrans" cxnId="{AA7A5D5D-7398-446C-89DD-95B9A2AEA3B4}">
      <dgm:prSet/>
      <dgm:spPr/>
      <dgm:t>
        <a:bodyPr/>
        <a:lstStyle/>
        <a:p>
          <a:endParaRPr lang="en-US"/>
        </a:p>
      </dgm:t>
    </dgm:pt>
    <dgm:pt modelId="{2679FAF1-6855-4D2A-B349-6D072DFC9BEE}">
      <dgm:prSet/>
      <dgm:spPr/>
      <dgm:t>
        <a:bodyPr/>
        <a:lstStyle/>
        <a:p>
          <a:r>
            <a:rPr lang="en-US" b="1"/>
            <a:t>Minor (under 18)</a:t>
          </a:r>
          <a:endParaRPr lang="en-US"/>
        </a:p>
      </dgm:t>
    </dgm:pt>
    <dgm:pt modelId="{09C3515D-BC9F-4325-9E2C-10B5A23C4A69}" type="parTrans" cxnId="{70DB4012-F753-49BF-B61E-53FAA363B521}">
      <dgm:prSet/>
      <dgm:spPr/>
      <dgm:t>
        <a:bodyPr/>
        <a:lstStyle/>
        <a:p>
          <a:endParaRPr lang="en-US"/>
        </a:p>
      </dgm:t>
    </dgm:pt>
    <dgm:pt modelId="{4521A340-BDBF-42A7-9B25-82CA820AE7F5}" type="sibTrans" cxnId="{70DB4012-F753-49BF-B61E-53FAA363B521}">
      <dgm:prSet/>
      <dgm:spPr/>
      <dgm:t>
        <a:bodyPr/>
        <a:lstStyle/>
        <a:p>
          <a:endParaRPr lang="en-US"/>
        </a:p>
      </dgm:t>
    </dgm:pt>
    <dgm:pt modelId="{E02F25F2-AB1C-4825-A182-0F13DD449ABD}">
      <dgm:prSet/>
      <dgm:spPr/>
      <dgm:t>
        <a:bodyPr/>
        <a:lstStyle/>
        <a:p>
          <a:r>
            <a:rPr lang="en-US"/>
            <a:t>The child must have a physical or mental condition(s) that very seriously limits his or her activities.</a:t>
          </a:r>
        </a:p>
      </dgm:t>
    </dgm:pt>
    <dgm:pt modelId="{CBA022BB-5BA3-4A5F-BF4B-CBDF5AE0F438}" type="parTrans" cxnId="{5960EC8C-786F-41F5-B8ED-CB3999CCAFE6}">
      <dgm:prSet/>
      <dgm:spPr/>
      <dgm:t>
        <a:bodyPr/>
        <a:lstStyle/>
        <a:p>
          <a:endParaRPr lang="en-US"/>
        </a:p>
      </dgm:t>
    </dgm:pt>
    <dgm:pt modelId="{D96D4FA0-7F2C-4AED-B0A2-BA06FB874597}" type="sibTrans" cxnId="{5960EC8C-786F-41F5-B8ED-CB3999CCAFE6}">
      <dgm:prSet/>
      <dgm:spPr/>
      <dgm:t>
        <a:bodyPr/>
        <a:lstStyle/>
        <a:p>
          <a:endParaRPr lang="en-US"/>
        </a:p>
      </dgm:t>
    </dgm:pt>
    <dgm:pt modelId="{62333B19-E289-48CC-85A7-C5CE86C12012}">
      <dgm:prSet/>
      <dgm:spPr/>
      <dgm:t>
        <a:bodyPr/>
        <a:lstStyle/>
        <a:p>
          <a:r>
            <a:rPr lang="en-US"/>
            <a:t>The condition(s) must have lasted, or be expected to last, at least one year or result in death.</a:t>
          </a:r>
        </a:p>
      </dgm:t>
    </dgm:pt>
    <dgm:pt modelId="{FAD6E879-5BF9-4076-B73D-5A37CDF491F5}" type="parTrans" cxnId="{B8D6017D-644B-4D1C-8BA8-603FD793F80F}">
      <dgm:prSet/>
      <dgm:spPr/>
      <dgm:t>
        <a:bodyPr/>
        <a:lstStyle/>
        <a:p>
          <a:endParaRPr lang="en-US"/>
        </a:p>
      </dgm:t>
    </dgm:pt>
    <dgm:pt modelId="{36FAFF72-7AA4-452F-8216-562A56A962BE}" type="sibTrans" cxnId="{B8D6017D-644B-4D1C-8BA8-603FD793F80F}">
      <dgm:prSet/>
      <dgm:spPr/>
      <dgm:t>
        <a:bodyPr/>
        <a:lstStyle/>
        <a:p>
          <a:endParaRPr lang="en-US"/>
        </a:p>
      </dgm:t>
    </dgm:pt>
    <dgm:pt modelId="{78EAADE8-6739-4719-90A2-81F5F0512326}" type="pres">
      <dgm:prSet presAssocID="{901D358E-8315-4EB9-AFDA-568E4BEF3445}" presName="Name0" presStyleCnt="0">
        <dgm:presLayoutVars>
          <dgm:dir/>
          <dgm:animLvl val="lvl"/>
          <dgm:resizeHandles val="exact"/>
        </dgm:presLayoutVars>
      </dgm:prSet>
      <dgm:spPr/>
    </dgm:pt>
    <dgm:pt modelId="{3839A3B1-5EF9-4773-9C0A-5E70FC4B4A9A}" type="pres">
      <dgm:prSet presAssocID="{D1D734F1-27D7-4B27-98A0-9574983549BB}" presName="composite" presStyleCnt="0"/>
      <dgm:spPr/>
    </dgm:pt>
    <dgm:pt modelId="{DEFD494F-ACD1-4E88-95CE-5E27B61F7B25}" type="pres">
      <dgm:prSet presAssocID="{D1D734F1-27D7-4B27-98A0-9574983549BB}" presName="parTx" presStyleLbl="alignNode1" presStyleIdx="0" presStyleCnt="2">
        <dgm:presLayoutVars>
          <dgm:chMax val="0"/>
          <dgm:chPref val="0"/>
          <dgm:bulletEnabled val="1"/>
        </dgm:presLayoutVars>
      </dgm:prSet>
      <dgm:spPr/>
    </dgm:pt>
    <dgm:pt modelId="{3E566419-08DB-4C8E-B984-E4BB669BB18A}" type="pres">
      <dgm:prSet presAssocID="{D1D734F1-27D7-4B27-98A0-9574983549BB}" presName="desTx" presStyleLbl="alignAccFollowNode1" presStyleIdx="0" presStyleCnt="2">
        <dgm:presLayoutVars>
          <dgm:bulletEnabled val="1"/>
        </dgm:presLayoutVars>
      </dgm:prSet>
      <dgm:spPr/>
    </dgm:pt>
    <dgm:pt modelId="{A4033AAE-ABA0-48E9-AD31-26EFF9F727C3}" type="pres">
      <dgm:prSet presAssocID="{58FCD2D6-2C74-48FD-9529-080DA1469384}" presName="space" presStyleCnt="0"/>
      <dgm:spPr/>
    </dgm:pt>
    <dgm:pt modelId="{85581118-DC55-4C1B-8103-431A90226FAB}" type="pres">
      <dgm:prSet presAssocID="{2679FAF1-6855-4D2A-B349-6D072DFC9BEE}" presName="composite" presStyleCnt="0"/>
      <dgm:spPr/>
    </dgm:pt>
    <dgm:pt modelId="{E263075E-550B-4F59-86D3-BB4554330B56}" type="pres">
      <dgm:prSet presAssocID="{2679FAF1-6855-4D2A-B349-6D072DFC9BEE}" presName="parTx" presStyleLbl="alignNode1" presStyleIdx="1" presStyleCnt="2">
        <dgm:presLayoutVars>
          <dgm:chMax val="0"/>
          <dgm:chPref val="0"/>
          <dgm:bulletEnabled val="1"/>
        </dgm:presLayoutVars>
      </dgm:prSet>
      <dgm:spPr/>
    </dgm:pt>
    <dgm:pt modelId="{589426B9-E194-4CC4-BDD8-0371D7FFE82E}" type="pres">
      <dgm:prSet presAssocID="{2679FAF1-6855-4D2A-B349-6D072DFC9BEE}" presName="desTx" presStyleLbl="alignAccFollowNode1" presStyleIdx="1" presStyleCnt="2">
        <dgm:presLayoutVars>
          <dgm:bulletEnabled val="1"/>
        </dgm:presLayoutVars>
      </dgm:prSet>
      <dgm:spPr/>
    </dgm:pt>
  </dgm:ptLst>
  <dgm:cxnLst>
    <dgm:cxn modelId="{DAADF100-73AF-4948-A13B-FA6F72B02DBA}" type="presOf" srcId="{901D358E-8315-4EB9-AFDA-568E4BEF3445}" destId="{78EAADE8-6739-4719-90A2-81F5F0512326}" srcOrd="0" destOrd="0" presId="urn:microsoft.com/office/officeart/2005/8/layout/hList1"/>
    <dgm:cxn modelId="{70DB4012-F753-49BF-B61E-53FAA363B521}" srcId="{901D358E-8315-4EB9-AFDA-568E4BEF3445}" destId="{2679FAF1-6855-4D2A-B349-6D072DFC9BEE}" srcOrd="1" destOrd="0" parTransId="{09C3515D-BC9F-4325-9E2C-10B5A23C4A69}" sibTransId="{4521A340-BDBF-42A7-9B25-82CA820AE7F5}"/>
    <dgm:cxn modelId="{8CFD0E16-A39E-423D-A2BF-9B367FBFE2D5}" srcId="{901D358E-8315-4EB9-AFDA-568E4BEF3445}" destId="{D1D734F1-27D7-4B27-98A0-9574983549BB}" srcOrd="0" destOrd="0" parTransId="{5C924B28-426C-401F-9329-804DA242D533}" sibTransId="{58FCD2D6-2C74-48FD-9529-080DA1469384}"/>
    <dgm:cxn modelId="{91043E29-57E7-4604-9C78-1D1B5A253C86}" type="presOf" srcId="{D7D8BE4D-E99E-4FC6-A615-5D9DF35F3C15}" destId="{3E566419-08DB-4C8E-B984-E4BB669BB18A}" srcOrd="0" destOrd="1" presId="urn:microsoft.com/office/officeart/2005/8/layout/hList1"/>
    <dgm:cxn modelId="{AA7A5D5D-7398-446C-89DD-95B9A2AEA3B4}" srcId="{D1D734F1-27D7-4B27-98A0-9574983549BB}" destId="{D7D8BE4D-E99E-4FC6-A615-5D9DF35F3C15}" srcOrd="1" destOrd="0" parTransId="{F6906B3E-97D0-40A7-AA1C-08906F2FD26B}" sibTransId="{A8301522-389B-426D-9350-160A9E3CF87C}"/>
    <dgm:cxn modelId="{B8D6017D-644B-4D1C-8BA8-603FD793F80F}" srcId="{2679FAF1-6855-4D2A-B349-6D072DFC9BEE}" destId="{62333B19-E289-48CC-85A7-C5CE86C12012}" srcOrd="1" destOrd="0" parTransId="{FAD6E879-5BF9-4076-B73D-5A37CDF491F5}" sibTransId="{36FAFF72-7AA4-452F-8216-562A56A962BE}"/>
    <dgm:cxn modelId="{F907BF7F-B975-479C-8989-21ED25B8A7BC}" type="presOf" srcId="{62333B19-E289-48CC-85A7-C5CE86C12012}" destId="{589426B9-E194-4CC4-BDD8-0371D7FFE82E}" srcOrd="0" destOrd="1" presId="urn:microsoft.com/office/officeart/2005/8/layout/hList1"/>
    <dgm:cxn modelId="{5865CD83-4A08-459B-8E04-176203E1C8D2}" type="presOf" srcId="{E02F25F2-AB1C-4825-A182-0F13DD449ABD}" destId="{589426B9-E194-4CC4-BDD8-0371D7FFE82E}" srcOrd="0" destOrd="0" presId="urn:microsoft.com/office/officeart/2005/8/layout/hList1"/>
    <dgm:cxn modelId="{5960EC8C-786F-41F5-B8ED-CB3999CCAFE6}" srcId="{2679FAF1-6855-4D2A-B349-6D072DFC9BEE}" destId="{E02F25F2-AB1C-4825-A182-0F13DD449ABD}" srcOrd="0" destOrd="0" parTransId="{CBA022BB-5BA3-4A5F-BF4B-CBDF5AE0F438}" sibTransId="{D96D4FA0-7F2C-4AED-B0A2-BA06FB874597}"/>
    <dgm:cxn modelId="{CD17E6AC-7CD0-4A88-96B7-38532561D83E}" type="presOf" srcId="{EF7C0E8F-1549-4857-A92D-9BF04DDBE948}" destId="{3E566419-08DB-4C8E-B984-E4BB669BB18A}" srcOrd="0" destOrd="0" presId="urn:microsoft.com/office/officeart/2005/8/layout/hList1"/>
    <dgm:cxn modelId="{2C8A2BBF-81BC-4449-AAEE-8C999B95028E}" srcId="{D1D734F1-27D7-4B27-98A0-9574983549BB}" destId="{EF7C0E8F-1549-4857-A92D-9BF04DDBE948}" srcOrd="0" destOrd="0" parTransId="{68841AE3-A56F-41B1-B210-59C73CEA512D}" sibTransId="{7FB4B8A8-9D8C-4843-AD37-D53B6EACFD01}"/>
    <dgm:cxn modelId="{2A3515C3-F4C0-4674-AA32-F5B4ACEFA05B}" type="presOf" srcId="{D1D734F1-27D7-4B27-98A0-9574983549BB}" destId="{DEFD494F-ACD1-4E88-95CE-5E27B61F7B25}" srcOrd="0" destOrd="0" presId="urn:microsoft.com/office/officeart/2005/8/layout/hList1"/>
    <dgm:cxn modelId="{D80F59E1-0532-4377-AF33-520732CB4DA5}" type="presOf" srcId="{2679FAF1-6855-4D2A-B349-6D072DFC9BEE}" destId="{E263075E-550B-4F59-86D3-BB4554330B56}" srcOrd="0" destOrd="0" presId="urn:microsoft.com/office/officeart/2005/8/layout/hList1"/>
    <dgm:cxn modelId="{46448C78-AB48-499E-8386-6BECE0EB1424}" type="presParOf" srcId="{78EAADE8-6739-4719-90A2-81F5F0512326}" destId="{3839A3B1-5EF9-4773-9C0A-5E70FC4B4A9A}" srcOrd="0" destOrd="0" presId="urn:microsoft.com/office/officeart/2005/8/layout/hList1"/>
    <dgm:cxn modelId="{FE960C0E-8E13-4CAD-9225-FB149E61946C}" type="presParOf" srcId="{3839A3B1-5EF9-4773-9C0A-5E70FC4B4A9A}" destId="{DEFD494F-ACD1-4E88-95CE-5E27B61F7B25}" srcOrd="0" destOrd="0" presId="urn:microsoft.com/office/officeart/2005/8/layout/hList1"/>
    <dgm:cxn modelId="{A7B060EA-8DAA-4B77-B38B-26660A29B969}" type="presParOf" srcId="{3839A3B1-5EF9-4773-9C0A-5E70FC4B4A9A}" destId="{3E566419-08DB-4C8E-B984-E4BB669BB18A}" srcOrd="1" destOrd="0" presId="urn:microsoft.com/office/officeart/2005/8/layout/hList1"/>
    <dgm:cxn modelId="{D73D4CD6-26CA-468C-97B5-5AB0158AF2CC}" type="presParOf" srcId="{78EAADE8-6739-4719-90A2-81F5F0512326}" destId="{A4033AAE-ABA0-48E9-AD31-26EFF9F727C3}" srcOrd="1" destOrd="0" presId="urn:microsoft.com/office/officeart/2005/8/layout/hList1"/>
    <dgm:cxn modelId="{8D015E06-1B14-4760-A440-BF194D1F9C8D}" type="presParOf" srcId="{78EAADE8-6739-4719-90A2-81F5F0512326}" destId="{85581118-DC55-4C1B-8103-431A90226FAB}" srcOrd="2" destOrd="0" presId="urn:microsoft.com/office/officeart/2005/8/layout/hList1"/>
    <dgm:cxn modelId="{C804DA9B-1083-45DA-866C-23D2C69E03F8}" type="presParOf" srcId="{85581118-DC55-4C1B-8103-431A90226FAB}" destId="{E263075E-550B-4F59-86D3-BB4554330B56}" srcOrd="0" destOrd="0" presId="urn:microsoft.com/office/officeart/2005/8/layout/hList1"/>
    <dgm:cxn modelId="{F875E94A-84F4-4ABA-A868-ADC2B4E2CC7C}" type="presParOf" srcId="{85581118-DC55-4C1B-8103-431A90226FAB}" destId="{589426B9-E194-4CC4-BDD8-0371D7FFE8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463E0A-4A99-4071-8932-C1439213F5E6}" type="doc">
      <dgm:prSet loTypeId="urn:microsoft.com/office/officeart/2005/8/layout/default" loCatId="list" qsTypeId="urn:microsoft.com/office/officeart/2005/8/quickstyle/simple3" qsCatId="simple" csTypeId="urn:microsoft.com/office/officeart/2005/8/colors/accent1_5" csCatId="accent1" phldr="1"/>
      <dgm:spPr/>
      <dgm:t>
        <a:bodyPr/>
        <a:lstStyle/>
        <a:p>
          <a:endParaRPr lang="en-US"/>
        </a:p>
      </dgm:t>
    </dgm:pt>
    <dgm:pt modelId="{698EB3BC-665B-4AF0-AB91-FC5DEC022756}">
      <dgm:prSet custT="1"/>
      <dgm:spPr/>
      <dgm:t>
        <a:bodyPr/>
        <a:lstStyle/>
        <a:p>
          <a:r>
            <a:rPr lang="en-US" sz="1600" dirty="0"/>
            <a:t>For a beneficiary receiving SSI and/or Medicaid, will the request jeopardize benefits?</a:t>
          </a:r>
        </a:p>
      </dgm:t>
    </dgm:pt>
    <dgm:pt modelId="{8F450272-CEC1-4B59-9F88-A8342ECB47B6}" type="parTrans" cxnId="{8855C3F9-92F1-47E5-972F-273C922CB6F9}">
      <dgm:prSet/>
      <dgm:spPr/>
      <dgm:t>
        <a:bodyPr/>
        <a:lstStyle/>
        <a:p>
          <a:endParaRPr lang="en-US" sz="1600"/>
        </a:p>
      </dgm:t>
    </dgm:pt>
    <dgm:pt modelId="{666E6FBE-30AF-44CB-B37C-15CA94187646}" type="sibTrans" cxnId="{8855C3F9-92F1-47E5-972F-273C922CB6F9}">
      <dgm:prSet/>
      <dgm:spPr/>
      <dgm:t>
        <a:bodyPr/>
        <a:lstStyle/>
        <a:p>
          <a:endParaRPr lang="en-US" sz="1600"/>
        </a:p>
      </dgm:t>
    </dgm:pt>
    <dgm:pt modelId="{56B1CC05-4010-41D4-B35A-C0ECE391023E}">
      <dgm:prSet custT="1"/>
      <dgm:spPr/>
      <dgm:t>
        <a:bodyPr/>
        <a:lstStyle/>
        <a:p>
          <a:r>
            <a:rPr lang="en-US" sz="1600" dirty="0"/>
            <a:t>Is the request for the sole benefit of the beneficiary?</a:t>
          </a:r>
        </a:p>
      </dgm:t>
    </dgm:pt>
    <dgm:pt modelId="{7748ABBD-4CC8-49C6-8F8C-BE678A167F68}" type="parTrans" cxnId="{AF735C90-C1AE-4F09-85FF-D367CF388AD7}">
      <dgm:prSet/>
      <dgm:spPr/>
      <dgm:t>
        <a:bodyPr/>
        <a:lstStyle/>
        <a:p>
          <a:endParaRPr lang="en-US" sz="1600"/>
        </a:p>
      </dgm:t>
    </dgm:pt>
    <dgm:pt modelId="{31BB235B-C558-49B3-A8EC-61158ACD6B0B}" type="sibTrans" cxnId="{AF735C90-C1AE-4F09-85FF-D367CF388AD7}">
      <dgm:prSet/>
      <dgm:spPr/>
      <dgm:t>
        <a:bodyPr/>
        <a:lstStyle/>
        <a:p>
          <a:endParaRPr lang="en-US" sz="1600"/>
        </a:p>
      </dgm:t>
    </dgm:pt>
    <dgm:pt modelId="{EAD2F0C7-D355-4D29-A505-18B6157C5A5D}">
      <dgm:prSet custT="1"/>
      <dgm:spPr/>
      <dgm:t>
        <a:bodyPr/>
        <a:lstStyle/>
        <a:p>
          <a:r>
            <a:rPr lang="en-US" sz="1600" dirty="0"/>
            <a:t>Are there adequate funds in the trust to cover the request?</a:t>
          </a:r>
        </a:p>
      </dgm:t>
    </dgm:pt>
    <dgm:pt modelId="{CE041B72-AD26-49CE-9CF2-34E03B238D6C}" type="parTrans" cxnId="{3F5C0CF7-42AC-405E-9D4E-26788502EA8F}">
      <dgm:prSet/>
      <dgm:spPr/>
      <dgm:t>
        <a:bodyPr/>
        <a:lstStyle/>
        <a:p>
          <a:endParaRPr lang="en-US" sz="1600"/>
        </a:p>
      </dgm:t>
    </dgm:pt>
    <dgm:pt modelId="{476EBAFC-ADDD-46D7-828C-D5B5A70761D1}" type="sibTrans" cxnId="{3F5C0CF7-42AC-405E-9D4E-26788502EA8F}">
      <dgm:prSet/>
      <dgm:spPr/>
      <dgm:t>
        <a:bodyPr/>
        <a:lstStyle/>
        <a:p>
          <a:endParaRPr lang="en-US" sz="1600"/>
        </a:p>
      </dgm:t>
    </dgm:pt>
    <dgm:pt modelId="{0A20F850-5D40-42BF-950C-3365294C24E6}">
      <dgm:prSet custT="1"/>
      <dgm:spPr/>
      <dgm:t>
        <a:bodyPr/>
        <a:lstStyle/>
        <a:p>
          <a:r>
            <a:rPr lang="en-US" sz="1600"/>
            <a:t>Is the request prudent?</a:t>
          </a:r>
        </a:p>
      </dgm:t>
    </dgm:pt>
    <dgm:pt modelId="{7D340561-6E80-407E-9DF4-8C02275BD4E5}" type="parTrans" cxnId="{D88CA9D4-7905-406A-97AD-F363ADFC55CF}">
      <dgm:prSet/>
      <dgm:spPr/>
      <dgm:t>
        <a:bodyPr/>
        <a:lstStyle/>
        <a:p>
          <a:endParaRPr lang="en-US" sz="1600"/>
        </a:p>
      </dgm:t>
    </dgm:pt>
    <dgm:pt modelId="{81B3240A-D3F7-487E-8A5F-5C645290478D}" type="sibTrans" cxnId="{D88CA9D4-7905-406A-97AD-F363ADFC55CF}">
      <dgm:prSet/>
      <dgm:spPr/>
      <dgm:t>
        <a:bodyPr/>
        <a:lstStyle/>
        <a:p>
          <a:endParaRPr lang="en-US" sz="1600"/>
        </a:p>
      </dgm:t>
    </dgm:pt>
    <dgm:pt modelId="{73D20939-5414-4AD9-81E3-8549AFE962BF}">
      <dgm:prSet custT="1"/>
      <dgm:spPr/>
      <dgm:t>
        <a:bodyPr/>
        <a:lstStyle/>
        <a:p>
          <a:r>
            <a:rPr lang="en-US" sz="1600"/>
            <a:t>For a Third-Party Trust, is the request consistent with the intent of the Grantor(s)?</a:t>
          </a:r>
        </a:p>
      </dgm:t>
    </dgm:pt>
    <dgm:pt modelId="{A19C6701-0A54-4B41-A9D7-ADAAB713F1EE}" type="parTrans" cxnId="{BDF3A985-815F-4907-8897-7638CF6360F8}">
      <dgm:prSet/>
      <dgm:spPr/>
      <dgm:t>
        <a:bodyPr/>
        <a:lstStyle/>
        <a:p>
          <a:endParaRPr lang="en-US" sz="1600"/>
        </a:p>
      </dgm:t>
    </dgm:pt>
    <dgm:pt modelId="{CF0F0830-0B06-4868-847D-CD7E9C709201}" type="sibTrans" cxnId="{BDF3A985-815F-4907-8897-7638CF6360F8}">
      <dgm:prSet/>
      <dgm:spPr/>
      <dgm:t>
        <a:bodyPr/>
        <a:lstStyle/>
        <a:p>
          <a:endParaRPr lang="en-US" sz="1600"/>
        </a:p>
      </dgm:t>
    </dgm:pt>
    <dgm:pt modelId="{D324A6F7-9112-4FAB-998A-69004D733BBE}">
      <dgm:prSet custT="1"/>
      <dgm:spPr/>
      <dgm:t>
        <a:bodyPr/>
        <a:lstStyle/>
        <a:p>
          <a:r>
            <a:rPr lang="en-US" sz="1600" dirty="0"/>
            <a:t>Is the request consistent with the beneficiary’s budget and objectives?</a:t>
          </a:r>
        </a:p>
      </dgm:t>
    </dgm:pt>
    <dgm:pt modelId="{B49E2B83-986B-4291-A973-3F2791C94BB8}" type="parTrans" cxnId="{1960F725-8A2A-49A5-9764-5FF3B35B4626}">
      <dgm:prSet/>
      <dgm:spPr/>
      <dgm:t>
        <a:bodyPr/>
        <a:lstStyle/>
        <a:p>
          <a:endParaRPr lang="en-US" sz="1600"/>
        </a:p>
      </dgm:t>
    </dgm:pt>
    <dgm:pt modelId="{BAA935D8-15DE-468E-ACA9-01987FE86D76}" type="sibTrans" cxnId="{1960F725-8A2A-49A5-9764-5FF3B35B4626}">
      <dgm:prSet/>
      <dgm:spPr/>
      <dgm:t>
        <a:bodyPr/>
        <a:lstStyle/>
        <a:p>
          <a:endParaRPr lang="en-US" sz="1600"/>
        </a:p>
      </dgm:t>
    </dgm:pt>
    <dgm:pt modelId="{2C321910-50AD-4744-966E-C5F29FE204AB}" type="pres">
      <dgm:prSet presAssocID="{5E463E0A-4A99-4071-8932-C1439213F5E6}" presName="diagram" presStyleCnt="0">
        <dgm:presLayoutVars>
          <dgm:dir/>
          <dgm:resizeHandles val="exact"/>
        </dgm:presLayoutVars>
      </dgm:prSet>
      <dgm:spPr/>
    </dgm:pt>
    <dgm:pt modelId="{10F8DB7B-ADD3-4BAC-BBDD-B9669EAA5291}" type="pres">
      <dgm:prSet presAssocID="{698EB3BC-665B-4AF0-AB91-FC5DEC022756}" presName="node" presStyleLbl="node1" presStyleIdx="0" presStyleCnt="6">
        <dgm:presLayoutVars>
          <dgm:bulletEnabled val="1"/>
        </dgm:presLayoutVars>
      </dgm:prSet>
      <dgm:spPr/>
    </dgm:pt>
    <dgm:pt modelId="{26E74AD8-EAE4-4FB1-BF3D-F10AB207513D}" type="pres">
      <dgm:prSet presAssocID="{666E6FBE-30AF-44CB-B37C-15CA94187646}" presName="sibTrans" presStyleCnt="0"/>
      <dgm:spPr/>
    </dgm:pt>
    <dgm:pt modelId="{7DA764EF-AF8B-4F64-84CB-962B97137D50}" type="pres">
      <dgm:prSet presAssocID="{56B1CC05-4010-41D4-B35A-C0ECE391023E}" presName="node" presStyleLbl="node1" presStyleIdx="1" presStyleCnt="6">
        <dgm:presLayoutVars>
          <dgm:bulletEnabled val="1"/>
        </dgm:presLayoutVars>
      </dgm:prSet>
      <dgm:spPr/>
    </dgm:pt>
    <dgm:pt modelId="{AF966289-3DE9-4173-904C-A8C4C91C997D}" type="pres">
      <dgm:prSet presAssocID="{31BB235B-C558-49B3-A8EC-61158ACD6B0B}" presName="sibTrans" presStyleCnt="0"/>
      <dgm:spPr/>
    </dgm:pt>
    <dgm:pt modelId="{BF73F2A5-D79D-4E96-A1B6-DE06AFEE5845}" type="pres">
      <dgm:prSet presAssocID="{EAD2F0C7-D355-4D29-A505-18B6157C5A5D}" presName="node" presStyleLbl="node1" presStyleIdx="2" presStyleCnt="6">
        <dgm:presLayoutVars>
          <dgm:bulletEnabled val="1"/>
        </dgm:presLayoutVars>
      </dgm:prSet>
      <dgm:spPr/>
    </dgm:pt>
    <dgm:pt modelId="{3A201B99-08ED-4E4B-8D7B-61DC243D21B1}" type="pres">
      <dgm:prSet presAssocID="{476EBAFC-ADDD-46D7-828C-D5B5A70761D1}" presName="sibTrans" presStyleCnt="0"/>
      <dgm:spPr/>
    </dgm:pt>
    <dgm:pt modelId="{C04F5132-FCF0-4C9D-9721-C484478A0B36}" type="pres">
      <dgm:prSet presAssocID="{0A20F850-5D40-42BF-950C-3365294C24E6}" presName="node" presStyleLbl="node1" presStyleIdx="3" presStyleCnt="6">
        <dgm:presLayoutVars>
          <dgm:bulletEnabled val="1"/>
        </dgm:presLayoutVars>
      </dgm:prSet>
      <dgm:spPr/>
    </dgm:pt>
    <dgm:pt modelId="{E8EC70EF-D8FE-422B-BB86-3E73A0210848}" type="pres">
      <dgm:prSet presAssocID="{81B3240A-D3F7-487E-8A5F-5C645290478D}" presName="sibTrans" presStyleCnt="0"/>
      <dgm:spPr/>
    </dgm:pt>
    <dgm:pt modelId="{8841F519-5ED1-4BC6-92F0-15CC8601DCE3}" type="pres">
      <dgm:prSet presAssocID="{73D20939-5414-4AD9-81E3-8549AFE962BF}" presName="node" presStyleLbl="node1" presStyleIdx="4" presStyleCnt="6">
        <dgm:presLayoutVars>
          <dgm:bulletEnabled val="1"/>
        </dgm:presLayoutVars>
      </dgm:prSet>
      <dgm:spPr/>
    </dgm:pt>
    <dgm:pt modelId="{F226DFDE-FF6D-427D-A273-594C5A535C14}" type="pres">
      <dgm:prSet presAssocID="{CF0F0830-0B06-4868-847D-CD7E9C709201}" presName="sibTrans" presStyleCnt="0"/>
      <dgm:spPr/>
    </dgm:pt>
    <dgm:pt modelId="{3DCC6503-F322-4810-A8FE-2F42258E46D8}" type="pres">
      <dgm:prSet presAssocID="{D324A6F7-9112-4FAB-998A-69004D733BBE}" presName="node" presStyleLbl="node1" presStyleIdx="5" presStyleCnt="6">
        <dgm:presLayoutVars>
          <dgm:bulletEnabled val="1"/>
        </dgm:presLayoutVars>
      </dgm:prSet>
      <dgm:spPr/>
    </dgm:pt>
  </dgm:ptLst>
  <dgm:cxnLst>
    <dgm:cxn modelId="{8B23BF02-6BA7-477C-9908-43BBECE402CF}" type="presOf" srcId="{D324A6F7-9112-4FAB-998A-69004D733BBE}" destId="{3DCC6503-F322-4810-A8FE-2F42258E46D8}" srcOrd="0" destOrd="0" presId="urn:microsoft.com/office/officeart/2005/8/layout/default"/>
    <dgm:cxn modelId="{1960F725-8A2A-49A5-9764-5FF3B35B4626}" srcId="{5E463E0A-4A99-4071-8932-C1439213F5E6}" destId="{D324A6F7-9112-4FAB-998A-69004D733BBE}" srcOrd="5" destOrd="0" parTransId="{B49E2B83-986B-4291-A973-3F2791C94BB8}" sibTransId="{BAA935D8-15DE-468E-ACA9-01987FE86D76}"/>
    <dgm:cxn modelId="{560CC04A-970F-4020-913B-6D6ABCA25148}" type="presOf" srcId="{EAD2F0C7-D355-4D29-A505-18B6157C5A5D}" destId="{BF73F2A5-D79D-4E96-A1B6-DE06AFEE5845}" srcOrd="0" destOrd="0" presId="urn:microsoft.com/office/officeart/2005/8/layout/default"/>
    <dgm:cxn modelId="{BDF3A985-815F-4907-8897-7638CF6360F8}" srcId="{5E463E0A-4A99-4071-8932-C1439213F5E6}" destId="{73D20939-5414-4AD9-81E3-8549AFE962BF}" srcOrd="4" destOrd="0" parTransId="{A19C6701-0A54-4B41-A9D7-ADAAB713F1EE}" sibTransId="{CF0F0830-0B06-4868-847D-CD7E9C709201}"/>
    <dgm:cxn modelId="{34B14587-5F51-4B07-809D-E43EADC1DCE0}" type="presOf" srcId="{56B1CC05-4010-41D4-B35A-C0ECE391023E}" destId="{7DA764EF-AF8B-4F64-84CB-962B97137D50}" srcOrd="0" destOrd="0" presId="urn:microsoft.com/office/officeart/2005/8/layout/default"/>
    <dgm:cxn modelId="{81B1E38D-73BF-405E-B824-925A3EFD8008}" type="presOf" srcId="{698EB3BC-665B-4AF0-AB91-FC5DEC022756}" destId="{10F8DB7B-ADD3-4BAC-BBDD-B9669EAA5291}" srcOrd="0" destOrd="0" presId="urn:microsoft.com/office/officeart/2005/8/layout/default"/>
    <dgm:cxn modelId="{AF735C90-C1AE-4F09-85FF-D367CF388AD7}" srcId="{5E463E0A-4A99-4071-8932-C1439213F5E6}" destId="{56B1CC05-4010-41D4-B35A-C0ECE391023E}" srcOrd="1" destOrd="0" parTransId="{7748ABBD-4CC8-49C6-8F8C-BE678A167F68}" sibTransId="{31BB235B-C558-49B3-A8EC-61158ACD6B0B}"/>
    <dgm:cxn modelId="{D88CA9D4-7905-406A-97AD-F363ADFC55CF}" srcId="{5E463E0A-4A99-4071-8932-C1439213F5E6}" destId="{0A20F850-5D40-42BF-950C-3365294C24E6}" srcOrd="3" destOrd="0" parTransId="{7D340561-6E80-407E-9DF4-8C02275BD4E5}" sibTransId="{81B3240A-D3F7-487E-8A5F-5C645290478D}"/>
    <dgm:cxn modelId="{B68CD1F5-3E0B-40EC-B25F-566349669911}" type="presOf" srcId="{0A20F850-5D40-42BF-950C-3365294C24E6}" destId="{C04F5132-FCF0-4C9D-9721-C484478A0B36}" srcOrd="0" destOrd="0" presId="urn:microsoft.com/office/officeart/2005/8/layout/default"/>
    <dgm:cxn modelId="{3F5C0CF7-42AC-405E-9D4E-26788502EA8F}" srcId="{5E463E0A-4A99-4071-8932-C1439213F5E6}" destId="{EAD2F0C7-D355-4D29-A505-18B6157C5A5D}" srcOrd="2" destOrd="0" parTransId="{CE041B72-AD26-49CE-9CF2-34E03B238D6C}" sibTransId="{476EBAFC-ADDD-46D7-828C-D5B5A70761D1}"/>
    <dgm:cxn modelId="{A09CA5F8-ACFC-44F1-9B19-9F968324D61E}" type="presOf" srcId="{73D20939-5414-4AD9-81E3-8549AFE962BF}" destId="{8841F519-5ED1-4BC6-92F0-15CC8601DCE3}" srcOrd="0" destOrd="0" presId="urn:microsoft.com/office/officeart/2005/8/layout/default"/>
    <dgm:cxn modelId="{8855C3F9-92F1-47E5-972F-273C922CB6F9}" srcId="{5E463E0A-4A99-4071-8932-C1439213F5E6}" destId="{698EB3BC-665B-4AF0-AB91-FC5DEC022756}" srcOrd="0" destOrd="0" parTransId="{8F450272-CEC1-4B59-9F88-A8342ECB47B6}" sibTransId="{666E6FBE-30AF-44CB-B37C-15CA94187646}"/>
    <dgm:cxn modelId="{DEDDB7FC-1617-40B4-A6F2-EDA0296A5E3E}" type="presOf" srcId="{5E463E0A-4A99-4071-8932-C1439213F5E6}" destId="{2C321910-50AD-4744-966E-C5F29FE204AB}" srcOrd="0" destOrd="0" presId="urn:microsoft.com/office/officeart/2005/8/layout/default"/>
    <dgm:cxn modelId="{5B1B7A6D-9D02-46B1-9B3F-D188EBDFA6E9}" type="presParOf" srcId="{2C321910-50AD-4744-966E-C5F29FE204AB}" destId="{10F8DB7B-ADD3-4BAC-BBDD-B9669EAA5291}" srcOrd="0" destOrd="0" presId="urn:microsoft.com/office/officeart/2005/8/layout/default"/>
    <dgm:cxn modelId="{5EFA8A80-05E7-4060-B995-897032B7C8BB}" type="presParOf" srcId="{2C321910-50AD-4744-966E-C5F29FE204AB}" destId="{26E74AD8-EAE4-4FB1-BF3D-F10AB207513D}" srcOrd="1" destOrd="0" presId="urn:microsoft.com/office/officeart/2005/8/layout/default"/>
    <dgm:cxn modelId="{7A44EB76-EE95-4FE3-A2B2-733F357B6594}" type="presParOf" srcId="{2C321910-50AD-4744-966E-C5F29FE204AB}" destId="{7DA764EF-AF8B-4F64-84CB-962B97137D50}" srcOrd="2" destOrd="0" presId="urn:microsoft.com/office/officeart/2005/8/layout/default"/>
    <dgm:cxn modelId="{FEFD7342-5109-4164-AF4A-7D117F3604C6}" type="presParOf" srcId="{2C321910-50AD-4744-966E-C5F29FE204AB}" destId="{AF966289-3DE9-4173-904C-A8C4C91C997D}" srcOrd="3" destOrd="0" presId="urn:microsoft.com/office/officeart/2005/8/layout/default"/>
    <dgm:cxn modelId="{F0629C6C-0F23-46E7-B6EE-5650AA171A2E}" type="presParOf" srcId="{2C321910-50AD-4744-966E-C5F29FE204AB}" destId="{BF73F2A5-D79D-4E96-A1B6-DE06AFEE5845}" srcOrd="4" destOrd="0" presId="urn:microsoft.com/office/officeart/2005/8/layout/default"/>
    <dgm:cxn modelId="{6C3A9C24-6E8F-47D6-ACAA-7E33026DB7AD}" type="presParOf" srcId="{2C321910-50AD-4744-966E-C5F29FE204AB}" destId="{3A201B99-08ED-4E4B-8D7B-61DC243D21B1}" srcOrd="5" destOrd="0" presId="urn:microsoft.com/office/officeart/2005/8/layout/default"/>
    <dgm:cxn modelId="{A9242B4D-95A7-4EF6-8C86-0B4173421FA4}" type="presParOf" srcId="{2C321910-50AD-4744-966E-C5F29FE204AB}" destId="{C04F5132-FCF0-4C9D-9721-C484478A0B36}" srcOrd="6" destOrd="0" presId="urn:microsoft.com/office/officeart/2005/8/layout/default"/>
    <dgm:cxn modelId="{CB94309A-45C8-4A5A-B6BD-3B0AB1016BEC}" type="presParOf" srcId="{2C321910-50AD-4744-966E-C5F29FE204AB}" destId="{E8EC70EF-D8FE-422B-BB86-3E73A0210848}" srcOrd="7" destOrd="0" presId="urn:microsoft.com/office/officeart/2005/8/layout/default"/>
    <dgm:cxn modelId="{6A7F49CB-B33D-4434-AE0F-125475D638EC}" type="presParOf" srcId="{2C321910-50AD-4744-966E-C5F29FE204AB}" destId="{8841F519-5ED1-4BC6-92F0-15CC8601DCE3}" srcOrd="8" destOrd="0" presId="urn:microsoft.com/office/officeart/2005/8/layout/default"/>
    <dgm:cxn modelId="{355D8E28-7BEC-47F1-B6F0-37D3D70ADD87}" type="presParOf" srcId="{2C321910-50AD-4744-966E-C5F29FE204AB}" destId="{F226DFDE-FF6D-427D-A273-594C5A535C14}" srcOrd="9" destOrd="0" presId="urn:microsoft.com/office/officeart/2005/8/layout/default"/>
    <dgm:cxn modelId="{34DC633B-DDC1-4D37-842C-6C1AA14DFBB6}" type="presParOf" srcId="{2C321910-50AD-4744-966E-C5F29FE204AB}" destId="{3DCC6503-F322-4810-A8FE-2F42258E46D8}" srcOrd="1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D79CA-2AE4-4248-B10D-6F41198C970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467C9E6-F2C3-4DC1-ADA4-AB669A45CD47}">
      <dgm:prSet/>
      <dgm:spPr/>
      <dgm:t>
        <a:bodyPr/>
        <a:lstStyle/>
        <a:p>
          <a:r>
            <a:rPr lang="en-US"/>
            <a:t>ISM=Beneficiary’s food or shelter expense when paid by a third party.</a:t>
          </a:r>
        </a:p>
      </dgm:t>
    </dgm:pt>
    <dgm:pt modelId="{97AB08EA-C08B-421E-9F2A-E4D6C1429F20}" type="parTrans" cxnId="{661623B9-DAD0-41B1-9822-F698F5A98C8B}">
      <dgm:prSet/>
      <dgm:spPr/>
      <dgm:t>
        <a:bodyPr/>
        <a:lstStyle/>
        <a:p>
          <a:endParaRPr lang="en-US"/>
        </a:p>
      </dgm:t>
    </dgm:pt>
    <dgm:pt modelId="{222CBF04-3C60-455D-BB02-3EA2DE5B2E19}" type="sibTrans" cxnId="{661623B9-DAD0-41B1-9822-F698F5A98C8B}">
      <dgm:prSet/>
      <dgm:spPr/>
      <dgm:t>
        <a:bodyPr/>
        <a:lstStyle/>
        <a:p>
          <a:endParaRPr lang="en-US"/>
        </a:p>
      </dgm:t>
    </dgm:pt>
    <dgm:pt modelId="{B9F89D6E-26FC-4AD3-B60C-8524F95260DB}">
      <dgm:prSet/>
      <dgm:spPr/>
      <dgm:t>
        <a:bodyPr/>
        <a:lstStyle/>
        <a:p>
          <a:r>
            <a:rPr lang="en-US"/>
            <a:t>Causes a reduction in SSI – presumed maximum value = 1/3 monthly payment plus $20 ($552 for individual receiving full benefit)</a:t>
          </a:r>
        </a:p>
      </dgm:t>
    </dgm:pt>
    <dgm:pt modelId="{E8146855-92CF-4AE6-B5B9-410C7E17A4C8}" type="parTrans" cxnId="{D29F56EB-10C0-4C85-90F7-80C3634ADF9A}">
      <dgm:prSet/>
      <dgm:spPr/>
      <dgm:t>
        <a:bodyPr/>
        <a:lstStyle/>
        <a:p>
          <a:endParaRPr lang="en-US"/>
        </a:p>
      </dgm:t>
    </dgm:pt>
    <dgm:pt modelId="{A4F5E15C-81C9-4A81-ACAB-243DA5DE1783}" type="sibTrans" cxnId="{D29F56EB-10C0-4C85-90F7-80C3634ADF9A}">
      <dgm:prSet/>
      <dgm:spPr/>
      <dgm:t>
        <a:bodyPr/>
        <a:lstStyle/>
        <a:p>
          <a:endParaRPr lang="en-US"/>
        </a:p>
      </dgm:t>
    </dgm:pt>
    <dgm:pt modelId="{7E10F1C4-63F0-46B3-8635-DEFDB727B9D7}" type="pres">
      <dgm:prSet presAssocID="{583D79CA-2AE4-4248-B10D-6F41198C970C}" presName="diagram" presStyleCnt="0">
        <dgm:presLayoutVars>
          <dgm:dir/>
          <dgm:resizeHandles val="exact"/>
        </dgm:presLayoutVars>
      </dgm:prSet>
      <dgm:spPr/>
    </dgm:pt>
    <dgm:pt modelId="{124FFCA5-48B1-409C-AAEC-038DB1793806}" type="pres">
      <dgm:prSet presAssocID="{D467C9E6-F2C3-4DC1-ADA4-AB669A45CD47}" presName="node" presStyleLbl="node1" presStyleIdx="0" presStyleCnt="2">
        <dgm:presLayoutVars>
          <dgm:bulletEnabled val="1"/>
        </dgm:presLayoutVars>
      </dgm:prSet>
      <dgm:spPr/>
    </dgm:pt>
    <dgm:pt modelId="{B42D8106-84BC-4957-BBB6-CAFD749E4B31}" type="pres">
      <dgm:prSet presAssocID="{222CBF04-3C60-455D-BB02-3EA2DE5B2E19}" presName="sibTrans" presStyleCnt="0"/>
      <dgm:spPr/>
    </dgm:pt>
    <dgm:pt modelId="{32174A72-11B7-4ED9-B12E-7882E802BB52}" type="pres">
      <dgm:prSet presAssocID="{B9F89D6E-26FC-4AD3-B60C-8524F95260DB}" presName="node" presStyleLbl="node1" presStyleIdx="1" presStyleCnt="2">
        <dgm:presLayoutVars>
          <dgm:bulletEnabled val="1"/>
        </dgm:presLayoutVars>
      </dgm:prSet>
      <dgm:spPr/>
    </dgm:pt>
  </dgm:ptLst>
  <dgm:cxnLst>
    <dgm:cxn modelId="{44EE7715-C23D-4EB8-A745-D44A0D80DF0C}" type="presOf" srcId="{B9F89D6E-26FC-4AD3-B60C-8524F95260DB}" destId="{32174A72-11B7-4ED9-B12E-7882E802BB52}" srcOrd="0" destOrd="0" presId="urn:microsoft.com/office/officeart/2005/8/layout/default"/>
    <dgm:cxn modelId="{80543E37-A2A6-49EB-8D3C-3B121F07FD71}" type="presOf" srcId="{D467C9E6-F2C3-4DC1-ADA4-AB669A45CD47}" destId="{124FFCA5-48B1-409C-AAEC-038DB1793806}" srcOrd="0" destOrd="0" presId="urn:microsoft.com/office/officeart/2005/8/layout/default"/>
    <dgm:cxn modelId="{661623B9-DAD0-41B1-9822-F698F5A98C8B}" srcId="{583D79CA-2AE4-4248-B10D-6F41198C970C}" destId="{D467C9E6-F2C3-4DC1-ADA4-AB669A45CD47}" srcOrd="0" destOrd="0" parTransId="{97AB08EA-C08B-421E-9F2A-E4D6C1429F20}" sibTransId="{222CBF04-3C60-455D-BB02-3EA2DE5B2E19}"/>
    <dgm:cxn modelId="{0F827EE1-9A99-4F62-8270-2C63D0C64819}" type="presOf" srcId="{583D79CA-2AE4-4248-B10D-6F41198C970C}" destId="{7E10F1C4-63F0-46B3-8635-DEFDB727B9D7}" srcOrd="0" destOrd="0" presId="urn:microsoft.com/office/officeart/2005/8/layout/default"/>
    <dgm:cxn modelId="{D29F56EB-10C0-4C85-90F7-80C3634ADF9A}" srcId="{583D79CA-2AE4-4248-B10D-6F41198C970C}" destId="{B9F89D6E-26FC-4AD3-B60C-8524F95260DB}" srcOrd="1" destOrd="0" parTransId="{E8146855-92CF-4AE6-B5B9-410C7E17A4C8}" sibTransId="{A4F5E15C-81C9-4A81-ACAB-243DA5DE1783}"/>
    <dgm:cxn modelId="{F5C5D5A3-9AF8-40C3-93B5-C7E75B4E6B19}" type="presParOf" srcId="{7E10F1C4-63F0-46B3-8635-DEFDB727B9D7}" destId="{124FFCA5-48B1-409C-AAEC-038DB1793806}" srcOrd="0" destOrd="0" presId="urn:microsoft.com/office/officeart/2005/8/layout/default"/>
    <dgm:cxn modelId="{8F1FB269-2DFC-4790-A7C4-EEC0D6F6CF7E}" type="presParOf" srcId="{7E10F1C4-63F0-46B3-8635-DEFDB727B9D7}" destId="{B42D8106-84BC-4957-BBB6-CAFD749E4B31}" srcOrd="1" destOrd="0" presId="urn:microsoft.com/office/officeart/2005/8/layout/default"/>
    <dgm:cxn modelId="{58AA1B06-D316-4AA0-8CA2-469E970E22E6}" type="presParOf" srcId="{7E10F1C4-63F0-46B3-8635-DEFDB727B9D7}" destId="{32174A72-11B7-4ED9-B12E-7882E802BB5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FF2574-7C2E-4A67-B84C-C27E550DEB56}"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ED1B5CA-B85F-48AB-AC96-4C574C50090A}">
      <dgm:prSet/>
      <dgm:spPr/>
      <dgm:t>
        <a:bodyPr/>
        <a:lstStyle/>
        <a:p>
          <a:r>
            <a:rPr lang="en-US"/>
            <a:t>Distributions from trust to ABLE</a:t>
          </a:r>
        </a:p>
      </dgm:t>
    </dgm:pt>
    <dgm:pt modelId="{748ED73B-0C69-4AD8-AF03-C45CCE7961E2}" type="parTrans" cxnId="{FD5AF143-9B61-4B64-9235-D0BF40D63A4C}">
      <dgm:prSet/>
      <dgm:spPr/>
      <dgm:t>
        <a:bodyPr/>
        <a:lstStyle/>
        <a:p>
          <a:endParaRPr lang="en-US"/>
        </a:p>
      </dgm:t>
    </dgm:pt>
    <dgm:pt modelId="{94536E97-46BD-4DCF-81A9-42CE0B18CFAF}" type="sibTrans" cxnId="{FD5AF143-9B61-4B64-9235-D0BF40D63A4C}">
      <dgm:prSet/>
      <dgm:spPr/>
      <dgm:t>
        <a:bodyPr/>
        <a:lstStyle/>
        <a:p>
          <a:endParaRPr lang="en-US"/>
        </a:p>
      </dgm:t>
    </dgm:pt>
    <dgm:pt modelId="{33F6A018-B9A2-48E3-8F4D-07B32F776FF9}">
      <dgm:prSet/>
      <dgm:spPr/>
      <dgm:t>
        <a:bodyPr/>
        <a:lstStyle/>
        <a:p>
          <a:r>
            <a:rPr lang="en-US"/>
            <a:t>Payments from ABLE for shelter</a:t>
          </a:r>
        </a:p>
      </dgm:t>
    </dgm:pt>
    <dgm:pt modelId="{84C54525-C557-40E3-A671-186C96BCFF15}" type="parTrans" cxnId="{C724E76C-D66C-411D-932E-8D2FF31B0F29}">
      <dgm:prSet/>
      <dgm:spPr/>
      <dgm:t>
        <a:bodyPr/>
        <a:lstStyle/>
        <a:p>
          <a:endParaRPr lang="en-US"/>
        </a:p>
      </dgm:t>
    </dgm:pt>
    <dgm:pt modelId="{B5C0C4A0-1014-43B4-A430-6132FB351313}" type="sibTrans" cxnId="{C724E76C-D66C-411D-932E-8D2FF31B0F29}">
      <dgm:prSet/>
      <dgm:spPr/>
      <dgm:t>
        <a:bodyPr/>
        <a:lstStyle/>
        <a:p>
          <a:endParaRPr lang="en-US"/>
        </a:p>
      </dgm:t>
    </dgm:pt>
    <dgm:pt modelId="{D655110A-A1EA-429B-8798-D07772F1C308}" type="pres">
      <dgm:prSet presAssocID="{59FF2574-7C2E-4A67-B84C-C27E550DEB56}" presName="Name0" presStyleCnt="0">
        <dgm:presLayoutVars>
          <dgm:dir/>
          <dgm:animLvl val="lvl"/>
          <dgm:resizeHandles val="exact"/>
        </dgm:presLayoutVars>
      </dgm:prSet>
      <dgm:spPr/>
    </dgm:pt>
    <dgm:pt modelId="{8CD3543F-D634-4EDD-8DB7-B9B3EACF7212}" type="pres">
      <dgm:prSet presAssocID="{0ED1B5CA-B85F-48AB-AC96-4C574C50090A}" presName="parTxOnly" presStyleLbl="node1" presStyleIdx="0" presStyleCnt="2">
        <dgm:presLayoutVars>
          <dgm:chMax val="0"/>
          <dgm:chPref val="0"/>
          <dgm:bulletEnabled val="1"/>
        </dgm:presLayoutVars>
      </dgm:prSet>
      <dgm:spPr/>
    </dgm:pt>
    <dgm:pt modelId="{796D5484-4E28-4749-B283-D8B78AB8EA79}" type="pres">
      <dgm:prSet presAssocID="{94536E97-46BD-4DCF-81A9-42CE0B18CFAF}" presName="parTxOnlySpace" presStyleCnt="0"/>
      <dgm:spPr/>
    </dgm:pt>
    <dgm:pt modelId="{05245A28-4138-4806-81C8-AADC30FA3E0C}" type="pres">
      <dgm:prSet presAssocID="{33F6A018-B9A2-48E3-8F4D-07B32F776FF9}" presName="parTxOnly" presStyleLbl="node1" presStyleIdx="1" presStyleCnt="2">
        <dgm:presLayoutVars>
          <dgm:chMax val="0"/>
          <dgm:chPref val="0"/>
          <dgm:bulletEnabled val="1"/>
        </dgm:presLayoutVars>
      </dgm:prSet>
      <dgm:spPr/>
    </dgm:pt>
  </dgm:ptLst>
  <dgm:cxnLst>
    <dgm:cxn modelId="{815B563B-11B8-4C0B-9B27-91B0EDDC5CD8}" type="presOf" srcId="{0ED1B5CA-B85F-48AB-AC96-4C574C50090A}" destId="{8CD3543F-D634-4EDD-8DB7-B9B3EACF7212}" srcOrd="0" destOrd="0" presId="urn:microsoft.com/office/officeart/2005/8/layout/chevron1"/>
    <dgm:cxn modelId="{4A0E1F60-37FE-4CBD-9F23-ED483B2350A6}" type="presOf" srcId="{33F6A018-B9A2-48E3-8F4D-07B32F776FF9}" destId="{05245A28-4138-4806-81C8-AADC30FA3E0C}" srcOrd="0" destOrd="0" presId="urn:microsoft.com/office/officeart/2005/8/layout/chevron1"/>
    <dgm:cxn modelId="{FD5AF143-9B61-4B64-9235-D0BF40D63A4C}" srcId="{59FF2574-7C2E-4A67-B84C-C27E550DEB56}" destId="{0ED1B5CA-B85F-48AB-AC96-4C574C50090A}" srcOrd="0" destOrd="0" parTransId="{748ED73B-0C69-4AD8-AF03-C45CCE7961E2}" sibTransId="{94536E97-46BD-4DCF-81A9-42CE0B18CFAF}"/>
    <dgm:cxn modelId="{C724E76C-D66C-411D-932E-8D2FF31B0F29}" srcId="{59FF2574-7C2E-4A67-B84C-C27E550DEB56}" destId="{33F6A018-B9A2-48E3-8F4D-07B32F776FF9}" srcOrd="1" destOrd="0" parTransId="{84C54525-C557-40E3-A671-186C96BCFF15}" sibTransId="{B5C0C4A0-1014-43B4-A430-6132FB351313}"/>
    <dgm:cxn modelId="{20A65BD1-B0FF-4815-9957-E7CA040E6A4D}" type="presOf" srcId="{59FF2574-7C2E-4A67-B84C-C27E550DEB56}" destId="{D655110A-A1EA-429B-8798-D07772F1C308}" srcOrd="0" destOrd="0" presId="urn:microsoft.com/office/officeart/2005/8/layout/chevron1"/>
    <dgm:cxn modelId="{11062699-AD0A-42A7-963E-0F7EEAD1393F}" type="presParOf" srcId="{D655110A-A1EA-429B-8798-D07772F1C308}" destId="{8CD3543F-D634-4EDD-8DB7-B9B3EACF7212}" srcOrd="0" destOrd="0" presId="urn:microsoft.com/office/officeart/2005/8/layout/chevron1"/>
    <dgm:cxn modelId="{12F2B7D0-1E84-4BDE-AF31-9374E6D6BDAA}" type="presParOf" srcId="{D655110A-A1EA-429B-8798-D07772F1C308}" destId="{796D5484-4E28-4749-B283-D8B78AB8EA79}" srcOrd="1" destOrd="0" presId="urn:microsoft.com/office/officeart/2005/8/layout/chevron1"/>
    <dgm:cxn modelId="{7C89EA3A-7B7D-4AA5-9039-D4C9B65BBAF0}" type="presParOf" srcId="{D655110A-A1EA-429B-8798-D07772F1C308}" destId="{05245A28-4138-4806-81C8-AADC30FA3E0C}"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6BA11-D506-49F2-A0F4-B565AA9D5CE6}">
      <dsp:nvSpPr>
        <dsp:cNvPr id="0" name=""/>
        <dsp:cNvSpPr/>
      </dsp:nvSpPr>
      <dsp:spPr>
        <a:xfrm>
          <a:off x="5234" y="-161503"/>
          <a:ext cx="4695550" cy="360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Individual</a:t>
          </a:r>
        </a:p>
      </dsp:txBody>
      <dsp:txXfrm>
        <a:off x="5234" y="-161503"/>
        <a:ext cx="4695550" cy="360000"/>
      </dsp:txXfrm>
    </dsp:sp>
    <dsp:sp modelId="{E1C0721B-7B3C-493E-A960-1EA258A21441}">
      <dsp:nvSpPr>
        <dsp:cNvPr id="0" name=""/>
        <dsp:cNvSpPr/>
      </dsp:nvSpPr>
      <dsp:spPr>
        <a:xfrm>
          <a:off x="5281" y="195429"/>
          <a:ext cx="4695550" cy="263520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Typically administered by a family member or institutional trustee (see Slide #15) </a:t>
          </a:r>
        </a:p>
        <a:p>
          <a:pPr marL="171450" lvl="1" indent="-171450" algn="l" defTabSz="711200">
            <a:lnSpc>
              <a:spcPct val="90000"/>
            </a:lnSpc>
            <a:spcBef>
              <a:spcPct val="0"/>
            </a:spcBef>
            <a:spcAft>
              <a:spcPct val="15000"/>
            </a:spcAft>
            <a:buChar char="•"/>
          </a:pPr>
          <a:r>
            <a:rPr lang="en-US" sz="1600" kern="1200" dirty="0"/>
            <a:t>Although most do, beneficiaries are not required to have a specific disability</a:t>
          </a:r>
        </a:p>
        <a:p>
          <a:pPr marL="171450" lvl="1" indent="-171450" algn="l" defTabSz="711200">
            <a:lnSpc>
              <a:spcPct val="90000"/>
            </a:lnSpc>
            <a:spcBef>
              <a:spcPct val="0"/>
            </a:spcBef>
            <a:spcAft>
              <a:spcPct val="15000"/>
            </a:spcAft>
            <a:buChar char="•"/>
          </a:pPr>
          <a:r>
            <a:rPr lang="en-US" sz="1600" kern="1200" dirty="0"/>
            <a:t>Usually, minimum funding requirement of $350,000 and thus higher administrative trust fees</a:t>
          </a:r>
        </a:p>
        <a:p>
          <a:pPr marL="171450" lvl="1" indent="-171450" algn="l" defTabSz="711200">
            <a:lnSpc>
              <a:spcPct val="90000"/>
            </a:lnSpc>
            <a:spcBef>
              <a:spcPct val="0"/>
            </a:spcBef>
            <a:spcAft>
              <a:spcPct val="15000"/>
            </a:spcAft>
            <a:buChar char="•"/>
          </a:pPr>
          <a:r>
            <a:rPr lang="en-US" sz="1600" kern="1200" dirty="0"/>
            <a:t>Trustee must file taxes and other regulatory filings</a:t>
          </a:r>
        </a:p>
        <a:p>
          <a:pPr marL="171450" lvl="1" indent="-171450" algn="l" defTabSz="711200">
            <a:lnSpc>
              <a:spcPct val="90000"/>
            </a:lnSpc>
            <a:spcBef>
              <a:spcPct val="0"/>
            </a:spcBef>
            <a:spcAft>
              <a:spcPct val="15000"/>
            </a:spcAft>
            <a:buChar char="•"/>
          </a:pPr>
          <a:r>
            <a:rPr lang="en-US" sz="1600" kern="1200" dirty="0"/>
            <a:t>Trustee may not have knowledge of the rules governing Supplemental Security Income (SSI) and/or Medicaid </a:t>
          </a:r>
        </a:p>
      </dsp:txBody>
      <dsp:txXfrm>
        <a:off x="5281" y="195429"/>
        <a:ext cx="4695550" cy="2635208"/>
      </dsp:txXfrm>
    </dsp:sp>
    <dsp:sp modelId="{0DE7084D-8BA6-4B81-916D-A0DE15511CA2}">
      <dsp:nvSpPr>
        <dsp:cNvPr id="0" name=""/>
        <dsp:cNvSpPr/>
      </dsp:nvSpPr>
      <dsp:spPr>
        <a:xfrm>
          <a:off x="5357614" y="-171504"/>
          <a:ext cx="4695550" cy="360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Pooled</a:t>
          </a:r>
        </a:p>
      </dsp:txBody>
      <dsp:txXfrm>
        <a:off x="5357614" y="-171504"/>
        <a:ext cx="4695550" cy="360000"/>
      </dsp:txXfrm>
    </dsp:sp>
    <dsp:sp modelId="{F1E5E811-864A-405B-983D-2524448334FB}">
      <dsp:nvSpPr>
        <dsp:cNvPr id="0" name=""/>
        <dsp:cNvSpPr/>
      </dsp:nvSpPr>
      <dsp:spPr>
        <a:xfrm>
          <a:off x="5357567" y="172285"/>
          <a:ext cx="4695550" cy="266606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Administered by a non-profit organization</a:t>
          </a:r>
        </a:p>
        <a:p>
          <a:pPr marL="171450" lvl="1" indent="-171450" algn="l" defTabSz="711200">
            <a:lnSpc>
              <a:spcPct val="90000"/>
            </a:lnSpc>
            <a:spcBef>
              <a:spcPct val="0"/>
            </a:spcBef>
            <a:spcAft>
              <a:spcPct val="15000"/>
            </a:spcAft>
            <a:buChar char="•"/>
          </a:pPr>
          <a:r>
            <a:rPr lang="en-US" sz="1600" kern="1200" dirty="0"/>
            <a:t>All beneficiaries have a disability as defined by Social Security Administration (SSA)</a:t>
          </a:r>
        </a:p>
        <a:p>
          <a:pPr marL="171450" lvl="1" indent="-171450" algn="l" defTabSz="711200">
            <a:lnSpc>
              <a:spcPct val="90000"/>
            </a:lnSpc>
            <a:spcBef>
              <a:spcPct val="0"/>
            </a:spcBef>
            <a:spcAft>
              <a:spcPct val="15000"/>
            </a:spcAft>
            <a:buChar char="•"/>
          </a:pPr>
          <a:r>
            <a:rPr lang="en-US" sz="1600" kern="1200" dirty="0"/>
            <a:t>Accepts modest and large funded subaccounts</a:t>
          </a:r>
        </a:p>
        <a:p>
          <a:pPr marL="171450" lvl="1" indent="-171450" algn="l" defTabSz="711200">
            <a:lnSpc>
              <a:spcPct val="90000"/>
            </a:lnSpc>
            <a:spcBef>
              <a:spcPct val="0"/>
            </a:spcBef>
            <a:spcAft>
              <a:spcPct val="15000"/>
            </a:spcAft>
            <a:buChar char="•"/>
          </a:pPr>
          <a:r>
            <a:rPr lang="en-US" sz="1600" b="0" i="0" kern="1200" dirty="0"/>
            <a:t>Assets are “pooled” to provide lower administrative fees, opportunity for higher returns on investments</a:t>
          </a:r>
          <a:endParaRPr lang="en-US" sz="1600" kern="1200" dirty="0"/>
        </a:p>
        <a:p>
          <a:pPr marL="171450" lvl="1" indent="-171450" algn="l" defTabSz="711200">
            <a:lnSpc>
              <a:spcPct val="90000"/>
            </a:lnSpc>
            <a:spcBef>
              <a:spcPct val="0"/>
            </a:spcBef>
            <a:spcAft>
              <a:spcPct val="15000"/>
            </a:spcAft>
            <a:buChar char="•"/>
          </a:pPr>
          <a:r>
            <a:rPr lang="en-US" sz="1600" kern="1200" dirty="0"/>
            <a:t>Trust tax returns and filings completed by nonprofit</a:t>
          </a:r>
        </a:p>
        <a:p>
          <a:pPr marL="171450" lvl="1" indent="-171450" algn="l" defTabSz="711200">
            <a:lnSpc>
              <a:spcPct val="90000"/>
            </a:lnSpc>
            <a:spcBef>
              <a:spcPct val="0"/>
            </a:spcBef>
            <a:spcAft>
              <a:spcPct val="15000"/>
            </a:spcAft>
            <a:buChar char="•"/>
          </a:pPr>
          <a:r>
            <a:rPr lang="en-US" sz="1600" kern="1200" dirty="0"/>
            <a:t>Staff has expertise in public benefits rules</a:t>
          </a:r>
        </a:p>
      </dsp:txBody>
      <dsp:txXfrm>
        <a:off x="5357567" y="172285"/>
        <a:ext cx="4695550" cy="2666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D494F-ACD1-4E88-95CE-5E27B61F7B25}">
      <dsp:nvSpPr>
        <dsp:cNvPr id="0" name=""/>
        <dsp:cNvSpPr/>
      </dsp:nvSpPr>
      <dsp:spPr>
        <a:xfrm>
          <a:off x="49" y="175514"/>
          <a:ext cx="4700140"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Adult</a:t>
          </a:r>
          <a:endParaRPr lang="en-US" sz="2000" kern="1200"/>
        </a:p>
      </dsp:txBody>
      <dsp:txXfrm>
        <a:off x="49" y="175514"/>
        <a:ext cx="4700140" cy="576000"/>
      </dsp:txXfrm>
    </dsp:sp>
    <dsp:sp modelId="{3E566419-08DB-4C8E-B984-E4BB669BB18A}">
      <dsp:nvSpPr>
        <dsp:cNvPr id="0" name=""/>
        <dsp:cNvSpPr/>
      </dsp:nvSpPr>
      <dsp:spPr>
        <a:xfrm>
          <a:off x="49" y="751514"/>
          <a:ext cx="4700140" cy="23057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individual must have a severe, medically determinable physical or mental impairment which is expected to last for one year or to result in death.</a:t>
          </a:r>
        </a:p>
        <a:p>
          <a:pPr marL="228600" lvl="1" indent="-228600" algn="l" defTabSz="889000">
            <a:lnSpc>
              <a:spcPct val="90000"/>
            </a:lnSpc>
            <a:spcBef>
              <a:spcPct val="0"/>
            </a:spcBef>
            <a:spcAft>
              <a:spcPct val="15000"/>
            </a:spcAft>
            <a:buChar char="•"/>
          </a:pPr>
          <a:r>
            <a:rPr lang="en-US" sz="2000" kern="1200" dirty="0"/>
            <a:t>The impairment must make the individual unable to engage in “substantial gainful activity.”</a:t>
          </a:r>
        </a:p>
      </dsp:txBody>
      <dsp:txXfrm>
        <a:off x="49" y="751514"/>
        <a:ext cx="4700140" cy="2305799"/>
      </dsp:txXfrm>
    </dsp:sp>
    <dsp:sp modelId="{E263075E-550B-4F59-86D3-BB4554330B56}">
      <dsp:nvSpPr>
        <dsp:cNvPr id="0" name=""/>
        <dsp:cNvSpPr/>
      </dsp:nvSpPr>
      <dsp:spPr>
        <a:xfrm>
          <a:off x="5358208" y="175514"/>
          <a:ext cx="4700140"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Minor (under 18)</a:t>
          </a:r>
          <a:endParaRPr lang="en-US" sz="2000" kern="1200"/>
        </a:p>
      </dsp:txBody>
      <dsp:txXfrm>
        <a:off x="5358208" y="175514"/>
        <a:ext cx="4700140" cy="576000"/>
      </dsp:txXfrm>
    </dsp:sp>
    <dsp:sp modelId="{589426B9-E194-4CC4-BDD8-0371D7FFE82E}">
      <dsp:nvSpPr>
        <dsp:cNvPr id="0" name=""/>
        <dsp:cNvSpPr/>
      </dsp:nvSpPr>
      <dsp:spPr>
        <a:xfrm>
          <a:off x="5358208" y="751514"/>
          <a:ext cx="4700140" cy="23057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The child must have a physical or mental condition(s) that very seriously limits his or her activities.</a:t>
          </a:r>
        </a:p>
        <a:p>
          <a:pPr marL="228600" lvl="1" indent="-228600" algn="l" defTabSz="889000">
            <a:lnSpc>
              <a:spcPct val="90000"/>
            </a:lnSpc>
            <a:spcBef>
              <a:spcPct val="0"/>
            </a:spcBef>
            <a:spcAft>
              <a:spcPct val="15000"/>
            </a:spcAft>
            <a:buChar char="•"/>
          </a:pPr>
          <a:r>
            <a:rPr lang="en-US" sz="2000" kern="1200"/>
            <a:t>The condition(s) must have lasted, or be expected to last, at least one year or result in death.</a:t>
          </a:r>
        </a:p>
      </dsp:txBody>
      <dsp:txXfrm>
        <a:off x="5358208" y="751514"/>
        <a:ext cx="4700140" cy="2305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8DB7B-ADD3-4BAC-BBDD-B9669EAA5291}">
      <dsp:nvSpPr>
        <dsp:cNvPr id="0" name=""/>
        <dsp:cNvSpPr/>
      </dsp:nvSpPr>
      <dsp:spPr>
        <a:xfrm>
          <a:off x="990966" y="1442"/>
          <a:ext cx="2394992" cy="1436995"/>
        </a:xfrm>
        <a:prstGeom prst="rect">
          <a:avLst/>
        </a:prstGeom>
        <a:gradFill rotWithShape="0">
          <a:gsLst>
            <a:gs pos="0">
              <a:schemeClr val="accent1">
                <a:alpha val="90000"/>
                <a:hueOff val="0"/>
                <a:satOff val="0"/>
                <a:lumOff val="0"/>
                <a:alphaOff val="0"/>
                <a:tint val="65000"/>
                <a:shade val="92000"/>
                <a:satMod val="130000"/>
              </a:schemeClr>
            </a:gs>
            <a:gs pos="45000">
              <a:schemeClr val="accent1">
                <a:alpha val="90000"/>
                <a:hueOff val="0"/>
                <a:satOff val="0"/>
                <a:lumOff val="0"/>
                <a:alphaOff val="0"/>
                <a:tint val="60000"/>
                <a:shade val="99000"/>
                <a:satMod val="120000"/>
              </a:schemeClr>
            </a:gs>
            <a:gs pos="100000">
              <a:schemeClr val="accent1">
                <a:alpha val="9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For a beneficiary receiving SSI and/or Medicaid, will the request jeopardize benefits?</a:t>
          </a:r>
        </a:p>
      </dsp:txBody>
      <dsp:txXfrm>
        <a:off x="990966" y="1442"/>
        <a:ext cx="2394992" cy="1436995"/>
      </dsp:txXfrm>
    </dsp:sp>
    <dsp:sp modelId="{7DA764EF-AF8B-4F64-84CB-962B97137D50}">
      <dsp:nvSpPr>
        <dsp:cNvPr id="0" name=""/>
        <dsp:cNvSpPr/>
      </dsp:nvSpPr>
      <dsp:spPr>
        <a:xfrm>
          <a:off x="3625458" y="1442"/>
          <a:ext cx="2394992" cy="1436995"/>
        </a:xfrm>
        <a:prstGeom prst="rect">
          <a:avLst/>
        </a:prstGeom>
        <a:gradFill rotWithShape="0">
          <a:gsLst>
            <a:gs pos="0">
              <a:schemeClr val="accent1">
                <a:alpha val="90000"/>
                <a:hueOff val="0"/>
                <a:satOff val="0"/>
                <a:lumOff val="0"/>
                <a:alphaOff val="-8000"/>
                <a:tint val="65000"/>
                <a:shade val="92000"/>
                <a:satMod val="130000"/>
              </a:schemeClr>
            </a:gs>
            <a:gs pos="45000">
              <a:schemeClr val="accent1">
                <a:alpha val="90000"/>
                <a:hueOff val="0"/>
                <a:satOff val="0"/>
                <a:lumOff val="0"/>
                <a:alphaOff val="-8000"/>
                <a:tint val="60000"/>
                <a:shade val="99000"/>
                <a:satMod val="120000"/>
              </a:schemeClr>
            </a:gs>
            <a:gs pos="100000">
              <a:schemeClr val="accent1">
                <a:alpha val="90000"/>
                <a:hueOff val="0"/>
                <a:satOff val="0"/>
                <a:lumOff val="0"/>
                <a:alphaOff val="-8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 the request for the sole benefit of the beneficiary?</a:t>
          </a:r>
        </a:p>
      </dsp:txBody>
      <dsp:txXfrm>
        <a:off x="3625458" y="1442"/>
        <a:ext cx="2394992" cy="1436995"/>
      </dsp:txXfrm>
    </dsp:sp>
    <dsp:sp modelId="{BF73F2A5-D79D-4E96-A1B6-DE06AFEE5845}">
      <dsp:nvSpPr>
        <dsp:cNvPr id="0" name=""/>
        <dsp:cNvSpPr/>
      </dsp:nvSpPr>
      <dsp:spPr>
        <a:xfrm>
          <a:off x="6259950" y="1442"/>
          <a:ext cx="2394992" cy="1436995"/>
        </a:xfrm>
        <a:prstGeom prst="rect">
          <a:avLst/>
        </a:prstGeom>
        <a:gradFill rotWithShape="0">
          <a:gsLst>
            <a:gs pos="0">
              <a:schemeClr val="accent1">
                <a:alpha val="90000"/>
                <a:hueOff val="0"/>
                <a:satOff val="0"/>
                <a:lumOff val="0"/>
                <a:alphaOff val="-16000"/>
                <a:tint val="65000"/>
                <a:shade val="92000"/>
                <a:satMod val="130000"/>
              </a:schemeClr>
            </a:gs>
            <a:gs pos="45000">
              <a:schemeClr val="accent1">
                <a:alpha val="90000"/>
                <a:hueOff val="0"/>
                <a:satOff val="0"/>
                <a:lumOff val="0"/>
                <a:alphaOff val="-16000"/>
                <a:tint val="60000"/>
                <a:shade val="99000"/>
                <a:satMod val="120000"/>
              </a:schemeClr>
            </a:gs>
            <a:gs pos="100000">
              <a:schemeClr val="accent1">
                <a:alpha val="90000"/>
                <a:hueOff val="0"/>
                <a:satOff val="0"/>
                <a:lumOff val="0"/>
                <a:alphaOff val="-16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Are there adequate funds in the trust to cover the request?</a:t>
          </a:r>
        </a:p>
      </dsp:txBody>
      <dsp:txXfrm>
        <a:off x="6259950" y="1442"/>
        <a:ext cx="2394992" cy="1436995"/>
      </dsp:txXfrm>
    </dsp:sp>
    <dsp:sp modelId="{C04F5132-FCF0-4C9D-9721-C484478A0B36}">
      <dsp:nvSpPr>
        <dsp:cNvPr id="0" name=""/>
        <dsp:cNvSpPr/>
      </dsp:nvSpPr>
      <dsp:spPr>
        <a:xfrm>
          <a:off x="990966" y="1677937"/>
          <a:ext cx="2394992" cy="1436995"/>
        </a:xfrm>
        <a:prstGeom prst="rect">
          <a:avLst/>
        </a:prstGeom>
        <a:gradFill rotWithShape="0">
          <a:gsLst>
            <a:gs pos="0">
              <a:schemeClr val="accent1">
                <a:alpha val="90000"/>
                <a:hueOff val="0"/>
                <a:satOff val="0"/>
                <a:lumOff val="0"/>
                <a:alphaOff val="-24000"/>
                <a:tint val="65000"/>
                <a:shade val="92000"/>
                <a:satMod val="130000"/>
              </a:schemeClr>
            </a:gs>
            <a:gs pos="45000">
              <a:schemeClr val="accent1">
                <a:alpha val="90000"/>
                <a:hueOff val="0"/>
                <a:satOff val="0"/>
                <a:lumOff val="0"/>
                <a:alphaOff val="-24000"/>
                <a:tint val="60000"/>
                <a:shade val="99000"/>
                <a:satMod val="120000"/>
              </a:schemeClr>
            </a:gs>
            <a:gs pos="100000">
              <a:schemeClr val="accent1">
                <a:alpha val="90000"/>
                <a:hueOff val="0"/>
                <a:satOff val="0"/>
                <a:lumOff val="0"/>
                <a:alphaOff val="-24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Is the request prudent?</a:t>
          </a:r>
        </a:p>
      </dsp:txBody>
      <dsp:txXfrm>
        <a:off x="990966" y="1677937"/>
        <a:ext cx="2394992" cy="1436995"/>
      </dsp:txXfrm>
    </dsp:sp>
    <dsp:sp modelId="{8841F519-5ED1-4BC6-92F0-15CC8601DCE3}">
      <dsp:nvSpPr>
        <dsp:cNvPr id="0" name=""/>
        <dsp:cNvSpPr/>
      </dsp:nvSpPr>
      <dsp:spPr>
        <a:xfrm>
          <a:off x="3625458" y="1677937"/>
          <a:ext cx="2394992" cy="1436995"/>
        </a:xfrm>
        <a:prstGeom prst="rect">
          <a:avLst/>
        </a:prstGeom>
        <a:gradFill rotWithShape="0">
          <a:gsLst>
            <a:gs pos="0">
              <a:schemeClr val="accent1">
                <a:alpha val="90000"/>
                <a:hueOff val="0"/>
                <a:satOff val="0"/>
                <a:lumOff val="0"/>
                <a:alphaOff val="-32000"/>
                <a:tint val="65000"/>
                <a:shade val="92000"/>
                <a:satMod val="130000"/>
              </a:schemeClr>
            </a:gs>
            <a:gs pos="45000">
              <a:schemeClr val="accent1">
                <a:alpha val="90000"/>
                <a:hueOff val="0"/>
                <a:satOff val="0"/>
                <a:lumOff val="0"/>
                <a:alphaOff val="-32000"/>
                <a:tint val="60000"/>
                <a:shade val="99000"/>
                <a:satMod val="120000"/>
              </a:schemeClr>
            </a:gs>
            <a:gs pos="100000">
              <a:schemeClr val="accent1">
                <a:alpha val="90000"/>
                <a:hueOff val="0"/>
                <a:satOff val="0"/>
                <a:lumOff val="0"/>
                <a:alphaOff val="-32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For a Third-Party Trust, is the request consistent with the intent of the Grantor(s)?</a:t>
          </a:r>
        </a:p>
      </dsp:txBody>
      <dsp:txXfrm>
        <a:off x="3625458" y="1677937"/>
        <a:ext cx="2394992" cy="1436995"/>
      </dsp:txXfrm>
    </dsp:sp>
    <dsp:sp modelId="{3DCC6503-F322-4810-A8FE-2F42258E46D8}">
      <dsp:nvSpPr>
        <dsp:cNvPr id="0" name=""/>
        <dsp:cNvSpPr/>
      </dsp:nvSpPr>
      <dsp:spPr>
        <a:xfrm>
          <a:off x="6259950" y="1677937"/>
          <a:ext cx="2394992" cy="1436995"/>
        </a:xfrm>
        <a:prstGeom prst="rect">
          <a:avLst/>
        </a:prstGeom>
        <a:gradFill rotWithShape="0">
          <a:gsLst>
            <a:gs pos="0">
              <a:schemeClr val="accent1">
                <a:alpha val="90000"/>
                <a:hueOff val="0"/>
                <a:satOff val="0"/>
                <a:lumOff val="0"/>
                <a:alphaOff val="-40000"/>
                <a:tint val="65000"/>
                <a:shade val="92000"/>
                <a:satMod val="130000"/>
              </a:schemeClr>
            </a:gs>
            <a:gs pos="45000">
              <a:schemeClr val="accent1">
                <a:alpha val="90000"/>
                <a:hueOff val="0"/>
                <a:satOff val="0"/>
                <a:lumOff val="0"/>
                <a:alphaOff val="-40000"/>
                <a:tint val="60000"/>
                <a:shade val="99000"/>
                <a:satMod val="120000"/>
              </a:schemeClr>
            </a:gs>
            <a:gs pos="100000">
              <a:schemeClr val="accent1">
                <a:alpha val="90000"/>
                <a:hueOff val="0"/>
                <a:satOff val="0"/>
                <a:lumOff val="0"/>
                <a:alphaOff val="-4000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 the request consistent with the beneficiary’s budget and objectives?</a:t>
          </a:r>
        </a:p>
      </dsp:txBody>
      <dsp:txXfrm>
        <a:off x="6259950" y="1677937"/>
        <a:ext cx="2394992" cy="1436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FFCA5-48B1-409C-AAEC-038DB1793806}">
      <dsp:nvSpPr>
        <dsp:cNvPr id="0" name=""/>
        <dsp:cNvSpPr/>
      </dsp:nvSpPr>
      <dsp:spPr>
        <a:xfrm>
          <a:off x="1090576" y="825"/>
          <a:ext cx="3665707" cy="21994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ISM=Beneficiary’s food or shelter expense when paid by a third party.</a:t>
          </a:r>
        </a:p>
      </dsp:txBody>
      <dsp:txXfrm>
        <a:off x="1090576" y="825"/>
        <a:ext cx="3665707" cy="2199424"/>
      </dsp:txXfrm>
    </dsp:sp>
    <dsp:sp modelId="{32174A72-11B7-4ED9-B12E-7882E802BB52}">
      <dsp:nvSpPr>
        <dsp:cNvPr id="0" name=""/>
        <dsp:cNvSpPr/>
      </dsp:nvSpPr>
      <dsp:spPr>
        <a:xfrm>
          <a:off x="1090576" y="2566820"/>
          <a:ext cx="3665707" cy="21994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Causes a reduction in SSI – presumed maximum value = 1/3 monthly payment plus $20 ($552 for individual receiving full benefit)</a:t>
          </a:r>
        </a:p>
      </dsp:txBody>
      <dsp:txXfrm>
        <a:off x="1090576" y="2566820"/>
        <a:ext cx="3665707" cy="2199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3543F-D634-4EDD-8DB7-B9B3EACF7212}">
      <dsp:nvSpPr>
        <dsp:cNvPr id="0" name=""/>
        <dsp:cNvSpPr/>
      </dsp:nvSpPr>
      <dsp:spPr>
        <a:xfrm>
          <a:off x="7233" y="513904"/>
          <a:ext cx="4323754" cy="172950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a:t>Distributions from trust to ABLE</a:t>
          </a:r>
        </a:p>
      </dsp:txBody>
      <dsp:txXfrm>
        <a:off x="871984" y="513904"/>
        <a:ext cx="2594253" cy="1729501"/>
      </dsp:txXfrm>
    </dsp:sp>
    <dsp:sp modelId="{05245A28-4138-4806-81C8-AADC30FA3E0C}">
      <dsp:nvSpPr>
        <dsp:cNvPr id="0" name=""/>
        <dsp:cNvSpPr/>
      </dsp:nvSpPr>
      <dsp:spPr>
        <a:xfrm>
          <a:off x="3898612" y="513904"/>
          <a:ext cx="4323754" cy="1729501"/>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a:t>Payments from ABLE for shelter</a:t>
          </a:r>
        </a:p>
      </dsp:txBody>
      <dsp:txXfrm>
        <a:off x="4763363" y="513904"/>
        <a:ext cx="2594253" cy="17295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4818F772-3D20-4C18-8906-FF98D588362E}" type="datetimeFigureOut">
              <a:rPr lang="en-US" smtClean="0"/>
              <a:t>1/14/2022</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1D89EC24-08BC-4960-A51B-CABF58000B7B}" type="slidenum">
              <a:rPr lang="en-US" smtClean="0"/>
              <a:t>‹#›</a:t>
            </a:fld>
            <a:endParaRPr lang="en-US"/>
          </a:p>
        </p:txBody>
      </p:sp>
    </p:spTree>
    <p:extLst>
      <p:ext uri="{BB962C8B-B14F-4D97-AF65-F5344CB8AC3E}">
        <p14:creationId xmlns:p14="http://schemas.microsoft.com/office/powerpoint/2010/main" val="856230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0633"/>
            <a:ext cx="12188825" cy="651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183749"/>
          </a:xfrm>
          <a:prstGeom prst="rect">
            <a:avLst/>
          </a:prstGeom>
        </p:spPr>
        <p:txBody>
          <a:bodyPr anchor="b">
            <a:normAutofit/>
          </a:bodyPr>
          <a:lstStyle>
            <a:lvl1pPr algn="ctr">
              <a:lnSpc>
                <a:spcPct val="85000"/>
              </a:lnSpc>
              <a:defRPr sz="36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066799" y="379364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10" name="Slide Number Placeholder 3">
            <a:extLst>
              <a:ext uri="{FF2B5EF4-FFF2-40B4-BE49-F238E27FC236}">
                <a16:creationId xmlns:a16="http://schemas.microsoft.com/office/drawing/2014/main" id="{DB66C6CA-49F3-42E4-A24D-E98D5776F127}"/>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pic>
        <p:nvPicPr>
          <p:cNvPr id="15" name="Picture 14" descr="Logo&#10;&#10;Description automatically generated">
            <a:extLst>
              <a:ext uri="{FF2B5EF4-FFF2-40B4-BE49-F238E27FC236}">
                <a16:creationId xmlns:a16="http://schemas.microsoft.com/office/drawing/2014/main" id="{D16BB1E4-453C-434E-901D-4534A9E3AB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959" y="5436372"/>
            <a:ext cx="1326434" cy="1326434"/>
          </a:xfrm>
          <a:prstGeom prst="rect">
            <a:avLst/>
          </a:prstGeom>
        </p:spPr>
      </p:pic>
    </p:spTree>
    <p:extLst>
      <p:ext uri="{BB962C8B-B14F-4D97-AF65-F5344CB8AC3E}">
        <p14:creationId xmlns:p14="http://schemas.microsoft.com/office/powerpoint/2010/main" val="80648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811586F8-43EE-4AB3-803E-1E81617F1098}"/>
              </a:ext>
            </a:extLst>
          </p:cNvPr>
          <p:cNvSpPr/>
          <p:nvPr userDrawn="1"/>
        </p:nvSpPr>
        <p:spPr>
          <a:xfrm>
            <a:off x="3175" y="6279679"/>
            <a:ext cx="12188825" cy="594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Logo&#10;&#10;Description automatically generated">
            <a:extLst>
              <a:ext uri="{FF2B5EF4-FFF2-40B4-BE49-F238E27FC236}">
                <a16:creationId xmlns:a16="http://schemas.microsoft.com/office/drawing/2014/main" id="{73B46283-B83C-418A-932E-EC7002A358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959" y="4936641"/>
            <a:ext cx="1326434" cy="1326434"/>
          </a:xfrm>
          <a:prstGeom prst="rect">
            <a:avLst/>
          </a:prstGeom>
        </p:spPr>
      </p:pic>
      <p:sp>
        <p:nvSpPr>
          <p:cNvPr id="12" name="Footer Placeholder 4">
            <a:extLst>
              <a:ext uri="{FF2B5EF4-FFF2-40B4-BE49-F238E27FC236}">
                <a16:creationId xmlns:a16="http://schemas.microsoft.com/office/drawing/2014/main" id="{615C8346-F79A-4552-AA80-2131B2B0796F}"/>
              </a:ext>
            </a:extLst>
          </p:cNvPr>
          <p:cNvSpPr txBox="1">
            <a:spLocks/>
          </p:cNvSpPr>
          <p:nvPr userDrawn="1"/>
        </p:nvSpPr>
        <p:spPr>
          <a:xfrm>
            <a:off x="8703426" y="6394578"/>
            <a:ext cx="2543695" cy="365125"/>
          </a:xfrm>
          <a:prstGeom prst="rect">
            <a:avLst/>
          </a:prstGeom>
        </p:spPr>
        <p:txBody>
          <a:bodyPr vert="horz" lIns="91440" tIns="45720" rIns="91440" bIns="45720" rtlCol="0" anchor="ctr"/>
          <a:lstStyle>
            <a:defPPr>
              <a:defRPr lang="en-US"/>
            </a:defPPr>
            <a:lvl1pPr marL="0" algn="ctr" defTabSz="457200" rtl="0" eaLnBrk="1" latinLnBrk="0" hangingPunct="1">
              <a:defRPr sz="1600" kern="1200" cap="none"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www.trustCCT.org</a:t>
            </a:r>
          </a:p>
        </p:txBody>
      </p:sp>
      <p:sp>
        <p:nvSpPr>
          <p:cNvPr id="13" name="Footer Placeholder 4">
            <a:extLst>
              <a:ext uri="{FF2B5EF4-FFF2-40B4-BE49-F238E27FC236}">
                <a16:creationId xmlns:a16="http://schemas.microsoft.com/office/drawing/2014/main" id="{C3BCC6B2-3EF8-4FC8-9F64-68F95319AC65}"/>
              </a:ext>
            </a:extLst>
          </p:cNvPr>
          <p:cNvSpPr txBox="1">
            <a:spLocks/>
          </p:cNvSpPr>
          <p:nvPr userDrawn="1"/>
        </p:nvSpPr>
        <p:spPr>
          <a:xfrm>
            <a:off x="969818" y="6394577"/>
            <a:ext cx="2604655" cy="365125"/>
          </a:xfrm>
          <a:prstGeom prst="rect">
            <a:avLst/>
          </a:prstGeom>
        </p:spPr>
        <p:txBody>
          <a:bodyPr vert="horz" lIns="91440" tIns="45720" rIns="91440" bIns="45720" rtlCol="0" anchor="ctr"/>
          <a:lstStyle>
            <a:defPPr>
              <a:defRPr lang="en-US"/>
            </a:defPPr>
            <a:lvl1pPr marL="0" algn="ctr" defTabSz="457200" rtl="0" eaLnBrk="1" latinLnBrk="0" hangingPunct="1">
              <a:defRPr sz="1600" kern="1200" cap="none"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804-740-6930</a:t>
            </a:r>
          </a:p>
        </p:txBody>
      </p:sp>
      <p:sp>
        <p:nvSpPr>
          <p:cNvPr id="14" name="Footer Placeholder 4">
            <a:extLst>
              <a:ext uri="{FF2B5EF4-FFF2-40B4-BE49-F238E27FC236}">
                <a16:creationId xmlns:a16="http://schemas.microsoft.com/office/drawing/2014/main" id="{C8B6FD27-C7E4-4F81-96AB-F6084B9B6778}"/>
              </a:ext>
            </a:extLst>
          </p:cNvPr>
          <p:cNvSpPr txBox="1">
            <a:spLocks/>
          </p:cNvSpPr>
          <p:nvPr userDrawn="1"/>
        </p:nvSpPr>
        <p:spPr>
          <a:xfrm>
            <a:off x="3207327" y="6394577"/>
            <a:ext cx="5777345" cy="365125"/>
          </a:xfrm>
          <a:prstGeom prst="rect">
            <a:avLst/>
          </a:prstGeom>
        </p:spPr>
        <p:txBody>
          <a:bodyPr vert="horz" lIns="91440" tIns="45720" rIns="91440" bIns="45720" rtlCol="0" anchor="ctr"/>
          <a:lstStyle>
            <a:defPPr>
              <a:defRPr lang="en-US"/>
            </a:defPPr>
            <a:lvl1pPr marL="0" algn="ctr" defTabSz="457200" rtl="0" eaLnBrk="1" latinLnBrk="0" hangingPunct="1">
              <a:defRPr sz="1600" kern="1200" cap="none"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rgbClr val="FFCC66"/>
                </a:solidFill>
              </a:rPr>
              <a:t>Pooled Special Needs Trust Administration since 1990.</a:t>
            </a:r>
          </a:p>
        </p:txBody>
      </p:sp>
      <p:sp>
        <p:nvSpPr>
          <p:cNvPr id="10" name="Slide Number Placeholder 3">
            <a:extLst>
              <a:ext uri="{FF2B5EF4-FFF2-40B4-BE49-F238E27FC236}">
                <a16:creationId xmlns:a16="http://schemas.microsoft.com/office/drawing/2014/main" id="{3CA2F551-78DB-4E69-94DB-2DA5BF8B6009}"/>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spTree>
    <p:extLst>
      <p:ext uri="{BB962C8B-B14F-4D97-AF65-F5344CB8AC3E}">
        <p14:creationId xmlns:p14="http://schemas.microsoft.com/office/powerpoint/2010/main" val="67936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3"/>
            <a:ext cx="5384800" cy="38236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352800" y="18288"/>
            <a:ext cx="5486400" cy="329184"/>
          </a:xfrm>
        </p:spPr>
        <p:txBody>
          <a:bodyPr/>
          <a:lstStyle>
            <a:lvl1pPr>
              <a:defRPr sz="1400" b="1"/>
            </a:lvl1pPr>
          </a:lstStyle>
          <a:p>
            <a:r>
              <a:rPr lang="en-US" dirty="0"/>
              <a:t>www.trustCCT.org | 804-740-6930</a:t>
            </a:r>
          </a:p>
        </p:txBody>
      </p:sp>
      <p:sp>
        <p:nvSpPr>
          <p:cNvPr id="7" name="Slide Number Placeholder 6"/>
          <p:cNvSpPr>
            <a:spLocks noGrp="1"/>
          </p:cNvSpPr>
          <p:nvPr>
            <p:ph type="sldNum" sz="quarter" idx="12"/>
          </p:nvPr>
        </p:nvSpPr>
        <p:spPr/>
        <p:txBody>
          <a:bodyPr/>
          <a:lstStyle>
            <a:lvl1pPr>
              <a:defRPr sz="1400"/>
            </a:lvl1pPr>
          </a:lstStyle>
          <a:p>
            <a:fld id="{7CA0417D-B9D1-4245-86AC-4870E4BEC809}" type="slidenum">
              <a:rPr lang="en-US" smtClean="0"/>
              <a:pPr/>
              <a:t>‹#›</a:t>
            </a:fld>
            <a:endParaRPr lang="en-US" dirty="0"/>
          </a:p>
        </p:txBody>
      </p:sp>
    </p:spTree>
    <p:extLst>
      <p:ext uri="{BB962C8B-B14F-4D97-AF65-F5344CB8AC3E}">
        <p14:creationId xmlns:p14="http://schemas.microsoft.com/office/powerpoint/2010/main" val="168557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C2CCC567-4C8A-497F-BA5A-422DF32885C0}"/>
              </a:ext>
            </a:extLst>
          </p:cNvPr>
          <p:cNvSpPr>
            <a:spLocks noGrp="1"/>
          </p:cNvSpPr>
          <p:nvPr>
            <p:ph type="sldNum" sz="quarter" idx="10"/>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spTree>
    <p:extLst>
      <p:ext uri="{BB962C8B-B14F-4D97-AF65-F5344CB8AC3E}">
        <p14:creationId xmlns:p14="http://schemas.microsoft.com/office/powerpoint/2010/main" val="368944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DC92-D3F1-4DDC-9F45-DD3994D06A30}"/>
              </a:ext>
            </a:extLst>
          </p:cNvPr>
          <p:cNvSpPr>
            <a:spLocks noGrp="1"/>
          </p:cNvSpPr>
          <p:nvPr>
            <p:ph type="title"/>
          </p:nvPr>
        </p:nvSpPr>
        <p:spPr>
          <a:xfrm>
            <a:off x="1097280" y="286603"/>
            <a:ext cx="10058400" cy="1450757"/>
          </a:xfrm>
          <a:prstGeom prst="rect">
            <a:avLst/>
          </a:prstGeom>
        </p:spPr>
        <p:txBody>
          <a:bodyPr/>
          <a:lstStyle>
            <a:lvl1pPr>
              <a:defRPr>
                <a:solidFill>
                  <a:schemeClr val="tx2"/>
                </a:solidFill>
              </a:defRPr>
            </a:lvl1pPr>
          </a:lstStyle>
          <a:p>
            <a:r>
              <a:rPr lang="en-US" dirty="0"/>
              <a:t>Click to edit Master title style</a:t>
            </a:r>
          </a:p>
        </p:txBody>
      </p:sp>
      <p:sp>
        <p:nvSpPr>
          <p:cNvPr id="3" name="Slide Number Placeholder 3">
            <a:extLst>
              <a:ext uri="{FF2B5EF4-FFF2-40B4-BE49-F238E27FC236}">
                <a16:creationId xmlns:a16="http://schemas.microsoft.com/office/drawing/2014/main" id="{90F033B4-9FED-4556-95A2-9B6F4E3EA830}"/>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spTree>
    <p:extLst>
      <p:ext uri="{BB962C8B-B14F-4D97-AF65-F5344CB8AC3E}">
        <p14:creationId xmlns:p14="http://schemas.microsoft.com/office/powerpoint/2010/main" val="426920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DC92-D3F1-4DDC-9F45-DD3994D06A30}"/>
              </a:ext>
            </a:extLst>
          </p:cNvPr>
          <p:cNvSpPr>
            <a:spLocks noGrp="1"/>
          </p:cNvSpPr>
          <p:nvPr>
            <p:ph type="title"/>
          </p:nvPr>
        </p:nvSpPr>
        <p:spPr>
          <a:xfrm>
            <a:off x="1097280" y="286603"/>
            <a:ext cx="10058400" cy="1450757"/>
          </a:xfrm>
          <a:prstGeom prst="rect">
            <a:avLst/>
          </a:prstGeom>
        </p:spPr>
        <p:txBody>
          <a:bodyPr/>
          <a:lstStyle>
            <a:lvl1pPr>
              <a:defRPr>
                <a:solidFill>
                  <a:schemeClr val="tx2"/>
                </a:solidFill>
              </a:defRPr>
            </a:lvl1pPr>
          </a:lstStyle>
          <a:p>
            <a:r>
              <a:rPr lang="en-US" dirty="0"/>
              <a:t>Click to edit Master title style</a:t>
            </a:r>
          </a:p>
        </p:txBody>
      </p:sp>
      <p:sp>
        <p:nvSpPr>
          <p:cNvPr id="3" name="Slide Number Placeholder 3">
            <a:extLst>
              <a:ext uri="{FF2B5EF4-FFF2-40B4-BE49-F238E27FC236}">
                <a16:creationId xmlns:a16="http://schemas.microsoft.com/office/drawing/2014/main" id="{90F033B4-9FED-4556-95A2-9B6F4E3EA830}"/>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spTree>
    <p:extLst>
      <p:ext uri="{BB962C8B-B14F-4D97-AF65-F5344CB8AC3E}">
        <p14:creationId xmlns:p14="http://schemas.microsoft.com/office/powerpoint/2010/main" val="309547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51252"/>
          </a:xfrm>
          <a:prstGeom prst="rect">
            <a:avLst/>
          </a:prstGeom>
        </p:spPr>
        <p:txBody>
          <a:bodyPr>
            <a:normAutofit/>
          </a:bodyPr>
          <a:lstStyle>
            <a:lvl1pPr>
              <a:defRPr sz="3600">
                <a:solidFill>
                  <a:schemeClr val="tx2"/>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9FF53BD9-157A-4DFD-835C-11D3C28DB09C}"/>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spTree>
    <p:extLst>
      <p:ext uri="{BB962C8B-B14F-4D97-AF65-F5344CB8AC3E}">
        <p14:creationId xmlns:p14="http://schemas.microsoft.com/office/powerpoint/2010/main" val="55854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75A18-BC1D-4257-B060-9EDAEEE70D56}"/>
              </a:ext>
            </a:extLst>
          </p:cNvPr>
          <p:cNvSpPr/>
          <p:nvPr userDrawn="1"/>
        </p:nvSpPr>
        <p:spPr>
          <a:xfrm>
            <a:off x="3175" y="10633"/>
            <a:ext cx="12188825" cy="651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3">
            <a:extLst>
              <a:ext uri="{FF2B5EF4-FFF2-40B4-BE49-F238E27FC236}">
                <a16:creationId xmlns:a16="http://schemas.microsoft.com/office/drawing/2014/main" id="{46D5C664-DFBD-488F-AA9C-73EBF1D8C7EE}"/>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7AB96EBF-6DA2-48FC-ACAE-82E11F308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959" y="5436372"/>
            <a:ext cx="1326434" cy="1326434"/>
          </a:xfrm>
          <a:prstGeom prst="rect">
            <a:avLst/>
          </a:prstGeom>
        </p:spPr>
      </p:pic>
    </p:spTree>
    <p:extLst>
      <p:ext uri="{BB962C8B-B14F-4D97-AF65-F5344CB8AC3E}">
        <p14:creationId xmlns:p14="http://schemas.microsoft.com/office/powerpoint/2010/main" val="320439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16" y="0"/>
            <a:ext cx="405079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Rectangle 9">
            <a:extLst>
              <a:ext uri="{FF2B5EF4-FFF2-40B4-BE49-F238E27FC236}">
                <a16:creationId xmlns:a16="http://schemas.microsoft.com/office/drawing/2014/main" id="{E4855014-1550-440A-AD15-352AC2527251}"/>
              </a:ext>
            </a:extLst>
          </p:cNvPr>
          <p:cNvSpPr/>
          <p:nvPr userDrawn="1"/>
        </p:nvSpPr>
        <p:spPr>
          <a:xfrm>
            <a:off x="0" y="3453"/>
            <a:ext cx="12188825" cy="682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Slide Number Placeholder 3">
            <a:extLst>
              <a:ext uri="{FF2B5EF4-FFF2-40B4-BE49-F238E27FC236}">
                <a16:creationId xmlns:a16="http://schemas.microsoft.com/office/drawing/2014/main" id="{19C7E4E8-217B-4794-B575-28AE5AC65E16}"/>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pic>
        <p:nvPicPr>
          <p:cNvPr id="16" name="Picture 15" descr="Logo&#10;&#10;Description automatically generated">
            <a:extLst>
              <a:ext uri="{FF2B5EF4-FFF2-40B4-BE49-F238E27FC236}">
                <a16:creationId xmlns:a16="http://schemas.microsoft.com/office/drawing/2014/main" id="{BD07E08A-D349-4836-AA12-07C717495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959" y="5436372"/>
            <a:ext cx="1326434" cy="1326434"/>
          </a:xfrm>
          <a:prstGeom prst="rect">
            <a:avLst/>
          </a:prstGeom>
        </p:spPr>
      </p:pic>
    </p:spTree>
    <p:extLst>
      <p:ext uri="{BB962C8B-B14F-4D97-AF65-F5344CB8AC3E}">
        <p14:creationId xmlns:p14="http://schemas.microsoft.com/office/powerpoint/2010/main" val="6426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54311C-8FE0-49E4-891B-39D9BF759467}"/>
              </a:ext>
            </a:extLst>
          </p:cNvPr>
          <p:cNvSpPr/>
          <p:nvPr userDrawn="1"/>
        </p:nvSpPr>
        <p:spPr>
          <a:xfrm>
            <a:off x="19801" y="10633"/>
            <a:ext cx="12188825" cy="651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3">
            <a:extLst>
              <a:ext uri="{FF2B5EF4-FFF2-40B4-BE49-F238E27FC236}">
                <a16:creationId xmlns:a16="http://schemas.microsoft.com/office/drawing/2014/main" id="{F91B24DC-022B-40D8-94FD-ADEDECCD175D}"/>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1BD5B36-BD77-4C35-ABBF-6656CA266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959" y="5436372"/>
            <a:ext cx="1326434" cy="1326434"/>
          </a:xfrm>
          <a:prstGeom prst="rect">
            <a:avLst/>
          </a:prstGeom>
        </p:spPr>
      </p:pic>
    </p:spTree>
    <p:extLst>
      <p:ext uri="{BB962C8B-B14F-4D97-AF65-F5344CB8AC3E}">
        <p14:creationId xmlns:p14="http://schemas.microsoft.com/office/powerpoint/2010/main" val="42346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23C00E1D-EDF7-481E-ABB5-FD417BCD6DC1}"/>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spTree>
    <p:extLst>
      <p:ext uri="{BB962C8B-B14F-4D97-AF65-F5344CB8AC3E}">
        <p14:creationId xmlns:p14="http://schemas.microsoft.com/office/powerpoint/2010/main" val="166914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4"/>
            <a:ext cx="10058400" cy="11651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566652"/>
            <a:ext cx="10058400" cy="430244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4B37D629-C6B1-489B-88CD-C5A33F6AB856}"/>
              </a:ext>
            </a:extLst>
          </p:cNvPr>
          <p:cNvSpPr/>
          <p:nvPr userDrawn="1"/>
        </p:nvSpPr>
        <p:spPr>
          <a:xfrm>
            <a:off x="0" y="0"/>
            <a:ext cx="12188825" cy="672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Logo&#10;&#10;Description automatically generated">
            <a:extLst>
              <a:ext uri="{FF2B5EF4-FFF2-40B4-BE49-F238E27FC236}">
                <a16:creationId xmlns:a16="http://schemas.microsoft.com/office/drawing/2014/main" id="{91CFA08F-3D28-4242-871E-9BB25C66A0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66959" y="5436372"/>
            <a:ext cx="1326434" cy="1326434"/>
          </a:xfrm>
          <a:prstGeom prst="rect">
            <a:avLst/>
          </a:prstGeom>
        </p:spPr>
      </p:pic>
      <p:sp>
        <p:nvSpPr>
          <p:cNvPr id="4" name="Slide Number Placeholder 3">
            <a:extLst>
              <a:ext uri="{FF2B5EF4-FFF2-40B4-BE49-F238E27FC236}">
                <a16:creationId xmlns:a16="http://schemas.microsoft.com/office/drawing/2014/main" id="{BBA0F9DE-D99B-4CCD-8432-D81B85F6A627}"/>
              </a:ext>
            </a:extLst>
          </p:cNvPr>
          <p:cNvSpPr>
            <a:spLocks noGrp="1"/>
          </p:cNvSpPr>
          <p:nvPr>
            <p:ph type="sldNum" sz="quarter" idx="4"/>
          </p:nvPr>
        </p:nvSpPr>
        <p:spPr>
          <a:xfrm>
            <a:off x="8412480" y="28611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B2449-072C-424A-B21E-C811EE2EDC3B}" type="slidenum">
              <a:rPr lang="en-US" smtClean="0"/>
              <a:t>‹#›</a:t>
            </a:fld>
            <a:endParaRPr lang="en-US"/>
          </a:p>
        </p:txBody>
      </p:sp>
    </p:spTree>
    <p:extLst>
      <p:ext uri="{BB962C8B-B14F-4D97-AF65-F5344CB8AC3E}">
        <p14:creationId xmlns:p14="http://schemas.microsoft.com/office/powerpoint/2010/main" val="64895078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2" r:id="rId3"/>
    <p:sldLayoutId id="2147483673" r:id="rId4"/>
    <p:sldLayoutId id="2147483666" r:id="rId5"/>
    <p:sldLayoutId id="2147483667" r:id="rId6"/>
    <p:sldLayoutId id="2147483668" r:id="rId7"/>
    <p:sldLayoutId id="2147483669" r:id="rId8"/>
    <p:sldLayoutId id="2147483670" r:id="rId9"/>
    <p:sldLayoutId id="2147483671" r:id="rId10"/>
    <p:sldLayoutId id="2147483685" r:id="rId11"/>
  </p:sldLayoutIdLst>
  <p:hf hdr="0" ftr="0" dt="0"/>
  <p:txStyles>
    <p:titleStyle>
      <a:lvl1pPr algn="l" defTabSz="914400" rtl="0" eaLnBrk="1" latinLnBrk="0" hangingPunct="1">
        <a:lnSpc>
          <a:spcPct val="85000"/>
        </a:lnSpc>
        <a:spcBef>
          <a:spcPct val="0"/>
        </a:spcBef>
        <a:buNone/>
        <a:defRPr sz="3600" kern="1200" spc="-50" baseline="0">
          <a:solidFill>
            <a:schemeClr val="tx2"/>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7/06/relationships/model3d" Target="../media/model3d1.glb"/><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hyperlink" Target="disability.gov"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trustcct.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trustcct.org/"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398E-CBB8-4ABC-AD19-66D6C07256AE}"/>
              </a:ext>
            </a:extLst>
          </p:cNvPr>
          <p:cNvSpPr>
            <a:spLocks noGrp="1"/>
          </p:cNvSpPr>
          <p:nvPr>
            <p:ph type="ctrTitle"/>
          </p:nvPr>
        </p:nvSpPr>
        <p:spPr>
          <a:xfrm>
            <a:off x="1066800" y="1391137"/>
            <a:ext cx="10496306" cy="1569660"/>
          </a:xfrm>
        </p:spPr>
        <p:txBody>
          <a:bodyPr>
            <a:normAutofit/>
          </a:bodyPr>
          <a:lstStyle/>
          <a:p>
            <a:pPr algn="ctr"/>
            <a:r>
              <a:rPr lang="en-US" sz="4000" b="1" dirty="0">
                <a:solidFill>
                  <a:schemeClr val="tx2"/>
                </a:solidFill>
              </a:rPr>
              <a:t>Fundamentals of Pooled Special Needs Trusts </a:t>
            </a:r>
            <a:br>
              <a:rPr lang="en-US" sz="4000" b="1" dirty="0">
                <a:solidFill>
                  <a:schemeClr val="tx2"/>
                </a:solidFill>
              </a:rPr>
            </a:br>
            <a:r>
              <a:rPr lang="en-US" sz="4000" b="1" dirty="0">
                <a:solidFill>
                  <a:schemeClr val="tx2"/>
                </a:solidFill>
              </a:rPr>
              <a:t>and the Disbursement Process</a:t>
            </a:r>
          </a:p>
        </p:txBody>
      </p:sp>
      <p:sp>
        <p:nvSpPr>
          <p:cNvPr id="3" name="Rectangle 2">
            <a:extLst>
              <a:ext uri="{FF2B5EF4-FFF2-40B4-BE49-F238E27FC236}">
                <a16:creationId xmlns:a16="http://schemas.microsoft.com/office/drawing/2014/main" id="{B3DC3CDD-5022-4C31-8EF3-CA2DF27F00E6}"/>
              </a:ext>
            </a:extLst>
          </p:cNvPr>
          <p:cNvSpPr/>
          <p:nvPr/>
        </p:nvSpPr>
        <p:spPr>
          <a:xfrm>
            <a:off x="1066800" y="3612840"/>
            <a:ext cx="10058400" cy="1938992"/>
          </a:xfrm>
          <a:prstGeom prst="rect">
            <a:avLst/>
          </a:prstGeom>
        </p:spPr>
        <p:txBody>
          <a:bodyPr wrap="square">
            <a:spAutoFit/>
          </a:bodyPr>
          <a:lstStyle/>
          <a:p>
            <a:pPr algn="ctr"/>
            <a:r>
              <a:rPr lang="en-US" sz="2400" i="1" dirty="0"/>
              <a:t>Presented by Joanne Marcus, MSW and Karen Dunivan Konvicka, J.D. Commonwealth Community Trust</a:t>
            </a:r>
          </a:p>
          <a:p>
            <a:pPr algn="ctr"/>
            <a:r>
              <a:rPr lang="en-US" sz="2400" i="1" dirty="0"/>
              <a:t>Richmond, Virginia </a:t>
            </a:r>
          </a:p>
          <a:p>
            <a:pPr algn="ctr"/>
            <a:endParaRPr lang="en-US" sz="2400" i="1" dirty="0"/>
          </a:p>
          <a:p>
            <a:pPr algn="ctr"/>
            <a:r>
              <a:rPr lang="en-US" sz="2400" b="1" i="1" dirty="0"/>
              <a:t>(804) 740-6930 | www.trustCCT.org</a:t>
            </a:r>
          </a:p>
        </p:txBody>
      </p:sp>
      <p:pic>
        <p:nvPicPr>
          <p:cNvPr id="5" name="Picture 4">
            <a:extLst>
              <a:ext uri="{FF2B5EF4-FFF2-40B4-BE49-F238E27FC236}">
                <a16:creationId xmlns:a16="http://schemas.microsoft.com/office/drawing/2014/main" id="{B373DEFC-5AB8-410B-9BCE-24BD93AA3249}"/>
              </a:ext>
            </a:extLst>
          </p:cNvPr>
          <p:cNvPicPr>
            <a:picLocks noChangeAspect="1"/>
          </p:cNvPicPr>
          <p:nvPr/>
        </p:nvPicPr>
        <p:blipFill>
          <a:blip r:embed="rId2"/>
          <a:stretch>
            <a:fillRect/>
          </a:stretch>
        </p:blipFill>
        <p:spPr>
          <a:xfrm>
            <a:off x="128895" y="5834543"/>
            <a:ext cx="4739606" cy="697348"/>
          </a:xfrm>
          <a:prstGeom prst="rect">
            <a:avLst/>
          </a:prstGeom>
        </p:spPr>
      </p:pic>
    </p:spTree>
    <p:extLst>
      <p:ext uri="{BB962C8B-B14F-4D97-AF65-F5344CB8AC3E}">
        <p14:creationId xmlns:p14="http://schemas.microsoft.com/office/powerpoint/2010/main" val="66315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D3B7-FDC8-4C5C-8327-E2B925ACF0E9}"/>
              </a:ext>
            </a:extLst>
          </p:cNvPr>
          <p:cNvSpPr>
            <a:spLocks noGrp="1"/>
          </p:cNvSpPr>
          <p:nvPr>
            <p:ph type="title"/>
          </p:nvPr>
        </p:nvSpPr>
        <p:spPr>
          <a:xfrm>
            <a:off x="457200" y="763892"/>
            <a:ext cx="3200400" cy="1830059"/>
          </a:xfrm>
        </p:spPr>
        <p:txBody>
          <a:bodyPr>
            <a:normAutofit/>
          </a:bodyPr>
          <a:lstStyle/>
          <a:p>
            <a:r>
              <a:rPr lang="en-US" dirty="0">
                <a:solidFill>
                  <a:schemeClr val="tx2"/>
                </a:solidFill>
              </a:rPr>
              <a:t>Allowable Contributions</a:t>
            </a:r>
          </a:p>
        </p:txBody>
      </p:sp>
      <p:sp>
        <p:nvSpPr>
          <p:cNvPr id="3" name="Slide Number Placeholder 2">
            <a:extLst>
              <a:ext uri="{FF2B5EF4-FFF2-40B4-BE49-F238E27FC236}">
                <a16:creationId xmlns:a16="http://schemas.microsoft.com/office/drawing/2014/main" id="{C79E68E0-3295-4BEE-BE58-722D050152EA}"/>
              </a:ext>
            </a:extLst>
          </p:cNvPr>
          <p:cNvSpPr>
            <a:spLocks noGrp="1"/>
          </p:cNvSpPr>
          <p:nvPr>
            <p:ph type="sldNum" sz="quarter" idx="4"/>
          </p:nvPr>
        </p:nvSpPr>
        <p:spPr/>
        <p:txBody>
          <a:bodyPr/>
          <a:lstStyle/>
          <a:p>
            <a:fld id="{4E0B2449-072C-424A-B21E-C811EE2EDC3B}" type="slidenum">
              <a:rPr lang="en-US" smtClean="0"/>
              <a:t>10</a:t>
            </a:fld>
            <a:endParaRPr lang="en-US"/>
          </a:p>
        </p:txBody>
      </p:sp>
      <p:sp>
        <p:nvSpPr>
          <p:cNvPr id="6" name="Rectangle 5">
            <a:extLst>
              <a:ext uri="{FF2B5EF4-FFF2-40B4-BE49-F238E27FC236}">
                <a16:creationId xmlns:a16="http://schemas.microsoft.com/office/drawing/2014/main" id="{8C03D3DD-7A73-4CB5-ACE6-8FBBE337FB3C}"/>
              </a:ext>
            </a:extLst>
          </p:cNvPr>
          <p:cNvSpPr/>
          <p:nvPr/>
        </p:nvSpPr>
        <p:spPr>
          <a:xfrm>
            <a:off x="4480983" y="2367141"/>
            <a:ext cx="6743630" cy="3046988"/>
          </a:xfrm>
          <a:prstGeom prst="rect">
            <a:avLst/>
          </a:prstGeom>
        </p:spPr>
        <p:txBody>
          <a:bodyPr wrap="square">
            <a:spAutoFit/>
          </a:bodyPr>
          <a:lstStyle/>
          <a:p>
            <a:pPr marL="342900" indent="-342900">
              <a:buFont typeface="Arial" panose="020B0604020202020204" pitchFamily="34" charset="0"/>
              <a:buChar char="•"/>
            </a:pPr>
            <a:r>
              <a:rPr lang="en-US" sz="2400" dirty="0"/>
              <a:t>Some PSNTs accept cash assets only; other PSNTs accept other assets such as real estate or business interests</a:t>
            </a:r>
          </a:p>
          <a:p>
            <a:pPr marL="342900" indent="-342900">
              <a:buFont typeface="Arial" panose="020B0604020202020204" pitchFamily="34" charset="0"/>
              <a:buChar char="•"/>
            </a:pPr>
            <a:r>
              <a:rPr lang="en-US" sz="2400" dirty="0"/>
              <a:t>Some PSNTs accept and hold as custodian inherited IRAs and Medicare Set-Aside accounts</a:t>
            </a:r>
          </a:p>
          <a:p>
            <a:pPr marL="342900" indent="-342900">
              <a:buFont typeface="Arial" panose="020B0604020202020204" pitchFamily="34" charset="0"/>
              <a:buChar char="•"/>
            </a:pPr>
            <a:r>
              <a:rPr lang="en-US" sz="2400" dirty="0"/>
              <a:t>PSNTs may also be named as the beneficiary of a Military Survivor Benefit Plan for the benefit of a special needs dependent of a service member </a:t>
            </a:r>
          </a:p>
        </p:txBody>
      </p:sp>
      <p:pic>
        <p:nvPicPr>
          <p:cNvPr id="8" name="Picture 7">
            <a:extLst>
              <a:ext uri="{FF2B5EF4-FFF2-40B4-BE49-F238E27FC236}">
                <a16:creationId xmlns:a16="http://schemas.microsoft.com/office/drawing/2014/main" id="{6D91CBF5-4F95-4F5D-BFFE-E4A7D98161D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200" y="2758881"/>
            <a:ext cx="3284146" cy="228905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47858F6-5C1B-4DE4-9361-E4077E1F3A45}"/>
              </a:ext>
            </a:extLst>
          </p:cNvPr>
          <p:cNvPicPr>
            <a:picLocks noChangeAspect="1"/>
          </p:cNvPicPr>
          <p:nvPr/>
        </p:nvPicPr>
        <p:blipFill>
          <a:blip r:embed="rId3"/>
          <a:stretch>
            <a:fillRect/>
          </a:stretch>
        </p:blipFill>
        <p:spPr>
          <a:xfrm>
            <a:off x="0" y="5845868"/>
            <a:ext cx="4739606" cy="697348"/>
          </a:xfrm>
          <a:prstGeom prst="rect">
            <a:avLst/>
          </a:prstGeom>
        </p:spPr>
      </p:pic>
      <p:sp>
        <p:nvSpPr>
          <p:cNvPr id="4" name="TextBox 3">
            <a:extLst>
              <a:ext uri="{FF2B5EF4-FFF2-40B4-BE49-F238E27FC236}">
                <a16:creationId xmlns:a16="http://schemas.microsoft.com/office/drawing/2014/main" id="{D1956EDB-291B-41EE-831C-36806EFE73D4}"/>
              </a:ext>
            </a:extLst>
          </p:cNvPr>
          <p:cNvSpPr txBox="1"/>
          <p:nvPr/>
        </p:nvSpPr>
        <p:spPr>
          <a:xfrm>
            <a:off x="4564729" y="1104405"/>
            <a:ext cx="6989962" cy="1077218"/>
          </a:xfrm>
          <a:prstGeom prst="rect">
            <a:avLst/>
          </a:prstGeom>
          <a:noFill/>
        </p:spPr>
        <p:txBody>
          <a:bodyPr wrap="square" rtlCol="0">
            <a:spAutoFit/>
          </a:bodyPr>
          <a:lstStyle/>
          <a:p>
            <a:pPr algn="ctr"/>
            <a:r>
              <a:rPr lang="en-US" sz="3200" dirty="0"/>
              <a:t>PSNTs may vary in what is considered an acceptable contribution:</a:t>
            </a:r>
          </a:p>
        </p:txBody>
      </p:sp>
    </p:spTree>
    <p:extLst>
      <p:ext uri="{BB962C8B-B14F-4D97-AF65-F5344CB8AC3E}">
        <p14:creationId xmlns:p14="http://schemas.microsoft.com/office/powerpoint/2010/main" val="134264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EE0B2-3BAE-4C16-9AA3-CFC980AD5C01}"/>
              </a:ext>
            </a:extLst>
          </p:cNvPr>
          <p:cNvSpPr>
            <a:spLocks noGrp="1"/>
          </p:cNvSpPr>
          <p:nvPr>
            <p:ph type="title"/>
          </p:nvPr>
        </p:nvSpPr>
        <p:spPr>
          <a:xfrm>
            <a:off x="1097280" y="286604"/>
            <a:ext cx="10058400" cy="1251252"/>
          </a:xfrm>
          <a:prstGeom prst="rect">
            <a:avLst/>
          </a:prstGeom>
        </p:spPr>
        <p:txBody>
          <a:bodyPr>
            <a:normAutofit/>
          </a:bodyPr>
          <a:lstStyle/>
          <a:p>
            <a:r>
              <a:rPr lang="en-US" sz="3600" dirty="0"/>
              <a:t>Two Types of PSNTs:</a:t>
            </a:r>
          </a:p>
        </p:txBody>
      </p:sp>
      <p:sp>
        <p:nvSpPr>
          <p:cNvPr id="5" name="Slide Number Placeholder 4">
            <a:extLst>
              <a:ext uri="{FF2B5EF4-FFF2-40B4-BE49-F238E27FC236}">
                <a16:creationId xmlns:a16="http://schemas.microsoft.com/office/drawing/2014/main" id="{08D54E90-2A96-4263-9AB3-9B2D1368DA40}"/>
              </a:ext>
            </a:extLst>
          </p:cNvPr>
          <p:cNvSpPr>
            <a:spLocks noGrp="1"/>
          </p:cNvSpPr>
          <p:nvPr>
            <p:ph type="sldNum" sz="quarter" idx="4"/>
          </p:nvPr>
        </p:nvSpPr>
        <p:spPr/>
        <p:txBody>
          <a:bodyPr/>
          <a:lstStyle/>
          <a:p>
            <a:fld id="{4E0B2449-072C-424A-B21E-C811EE2EDC3B}" type="slidenum">
              <a:rPr lang="en-US" smtClean="0"/>
              <a:t>11</a:t>
            </a:fld>
            <a:endParaRPr lang="en-US"/>
          </a:p>
        </p:txBody>
      </p:sp>
      <p:graphicFrame>
        <p:nvGraphicFramePr>
          <p:cNvPr id="7" name="Table 6">
            <a:extLst>
              <a:ext uri="{FF2B5EF4-FFF2-40B4-BE49-F238E27FC236}">
                <a16:creationId xmlns:a16="http://schemas.microsoft.com/office/drawing/2014/main" id="{0B02D114-70BC-468A-A240-529683214365}"/>
              </a:ext>
            </a:extLst>
          </p:cNvPr>
          <p:cNvGraphicFramePr>
            <a:graphicFrameLocks noGrp="1"/>
          </p:cNvGraphicFramePr>
          <p:nvPr>
            <p:extLst>
              <p:ext uri="{D42A27DB-BD31-4B8C-83A1-F6EECF244321}">
                <p14:modId xmlns:p14="http://schemas.microsoft.com/office/powerpoint/2010/main" val="2358373962"/>
              </p:ext>
            </p:extLst>
          </p:nvPr>
        </p:nvGraphicFramePr>
        <p:xfrm>
          <a:off x="727046" y="1714790"/>
          <a:ext cx="10737908" cy="3200400"/>
        </p:xfrm>
        <a:graphic>
          <a:graphicData uri="http://schemas.openxmlformats.org/drawingml/2006/table">
            <a:tbl>
              <a:tblPr firstRow="1" bandRow="1">
                <a:effectLst/>
                <a:tableStyleId>{5C22544A-7EE6-4342-B048-85BDC9FD1C3A}</a:tableStyleId>
              </a:tblPr>
              <a:tblGrid>
                <a:gridCol w="4468955">
                  <a:extLst>
                    <a:ext uri="{9D8B030D-6E8A-4147-A177-3AD203B41FA5}">
                      <a16:colId xmlns:a16="http://schemas.microsoft.com/office/drawing/2014/main" val="20000"/>
                    </a:ext>
                  </a:extLst>
                </a:gridCol>
                <a:gridCol w="6268953">
                  <a:extLst>
                    <a:ext uri="{9D8B030D-6E8A-4147-A177-3AD203B41FA5}">
                      <a16:colId xmlns:a16="http://schemas.microsoft.com/office/drawing/2014/main" val="20001"/>
                    </a:ext>
                  </a:extLst>
                </a:gridCol>
              </a:tblGrid>
              <a:tr h="30911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2400" b="1" u="sng" dirty="0"/>
                        <a:t>Third-Party</a:t>
                      </a: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sz="2400" b="1" u="sng" dirty="0"/>
                        <a:t>First-Party</a:t>
                      </a:r>
                    </a:p>
                  </a:txBody>
                  <a:tcPr anchor="ctr"/>
                </a:tc>
                <a:extLst>
                  <a:ext uri="{0D108BD9-81ED-4DB2-BD59-A6C34878D82A}">
                    <a16:rowId xmlns:a16="http://schemas.microsoft.com/office/drawing/2014/main" val="10000"/>
                  </a:ext>
                </a:extLst>
              </a:tr>
              <a:tr h="71801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rPr>
                        <a:t>Grantor can</a:t>
                      </a:r>
                      <a:r>
                        <a:rPr lang="en-US" sz="1500" b="0" baseline="0" dirty="0">
                          <a:solidFill>
                            <a:srgbClr val="000000"/>
                          </a:solidFill>
                        </a:rPr>
                        <a:t> be any third-party individual such as a parent, family member or friend.</a:t>
                      </a:r>
                      <a:endParaRPr lang="en-US" sz="1500" b="0" dirty="0">
                        <a:solidFill>
                          <a:srgbClr val="000000"/>
                        </a:solidFill>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rPr>
                        <a:t>Federal Statute requires that the Grantor be the individual, the individual’s guardian, parent, grandparent, or Court. The authority granted by a Power of Attorney is accepted.</a:t>
                      </a:r>
                    </a:p>
                  </a:txBody>
                  <a:tcPr/>
                </a:tc>
                <a:extLst>
                  <a:ext uri="{0D108BD9-81ED-4DB2-BD59-A6C34878D82A}">
                    <a16:rowId xmlns:a16="http://schemas.microsoft.com/office/drawing/2014/main" val="10001"/>
                  </a:ext>
                </a:extLst>
              </a:tr>
              <a:tr h="71801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b="0" baseline="0" dirty="0">
                          <a:solidFill>
                            <a:srgbClr val="000000"/>
                          </a:solidFill>
                        </a:rPr>
                        <a:t>Typically funded by Estat</a:t>
                      </a:r>
                      <a:r>
                        <a:rPr lang="en-US" sz="1500" b="0" dirty="0">
                          <a:solidFill>
                            <a:srgbClr val="000000"/>
                          </a:solidFill>
                        </a:rPr>
                        <a:t>e</a:t>
                      </a:r>
                      <a:r>
                        <a:rPr lang="en-US" sz="1500" b="0" baseline="0" dirty="0">
                          <a:solidFill>
                            <a:srgbClr val="000000"/>
                          </a:solidFill>
                        </a:rPr>
                        <a:t> Plans, Life Insurance Policies, Investments, Retirement Accounts or other assets of third party</a:t>
                      </a:r>
                      <a:endParaRPr lang="en-US" sz="1500" b="0" dirty="0">
                        <a:solidFill>
                          <a:srgbClr val="000000"/>
                        </a:solidFill>
                      </a:endParaRPr>
                    </a:p>
                  </a:txBody>
                  <a:tcPr/>
                </a:tc>
                <a:tc>
                  <a:txBody>
                    <a:bodyPr/>
                    <a:lstStyle/>
                    <a:p>
                      <a:r>
                        <a:rPr lang="en-US" sz="1500" b="0" dirty="0">
                          <a:solidFill>
                            <a:srgbClr val="000000"/>
                          </a:solidFill>
                        </a:rPr>
                        <a:t>Funds</a:t>
                      </a:r>
                      <a:r>
                        <a:rPr lang="en-US" sz="1500" b="0" baseline="0" dirty="0">
                          <a:solidFill>
                            <a:srgbClr val="000000"/>
                          </a:solidFill>
                        </a:rPr>
                        <a:t> belong to the Beneficiary, </a:t>
                      </a:r>
                      <a:r>
                        <a:rPr lang="en-US" altLang="en-US" sz="1500" b="0" kern="1200" dirty="0">
                          <a:solidFill>
                            <a:srgbClr val="000000"/>
                          </a:solidFill>
                          <a:latin typeface="+mn-lt"/>
                          <a:ea typeface="+mn-ea"/>
                          <a:cs typeface="+mn-cs"/>
                        </a:rPr>
                        <a:t>usually from a personal injury or workers’ compensation award, direct inheritance, the beneficiary’s own funds or Social Security back payment.</a:t>
                      </a:r>
                    </a:p>
                  </a:txBody>
                  <a:tcPr/>
                </a:tc>
                <a:extLst>
                  <a:ext uri="{0D108BD9-81ED-4DB2-BD59-A6C34878D82A}">
                    <a16:rowId xmlns:a16="http://schemas.microsoft.com/office/drawing/2014/main" val="10002"/>
                  </a:ext>
                </a:extLst>
              </a:tr>
              <a:tr h="2925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500" b="0" dirty="0">
                          <a:solidFill>
                            <a:srgbClr val="000000"/>
                          </a:solidFill>
                        </a:rPr>
                        <a:t>Revocable or Irrevocable</a:t>
                      </a:r>
                      <a:endParaRPr lang="en-US" sz="1500" b="0" dirty="0">
                        <a:solidFill>
                          <a:srgbClr val="000000"/>
                        </a:solidFill>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500" b="0" dirty="0">
                          <a:solidFill>
                            <a:srgbClr val="000000"/>
                          </a:solidFill>
                        </a:rPr>
                        <a:t>Irrevocable</a:t>
                      </a:r>
                    </a:p>
                  </a:txBody>
                  <a:tcPr/>
                </a:tc>
                <a:extLst>
                  <a:ext uri="{0D108BD9-81ED-4DB2-BD59-A6C34878D82A}">
                    <a16:rowId xmlns:a16="http://schemas.microsoft.com/office/drawing/2014/main" val="10003"/>
                  </a:ext>
                </a:extLst>
              </a:tr>
              <a:tr h="2925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b="0" u="sng" dirty="0">
                          <a:solidFill>
                            <a:srgbClr val="000000"/>
                          </a:solidFill>
                        </a:rPr>
                        <a:t>NOT</a:t>
                      </a:r>
                      <a:r>
                        <a:rPr lang="en-US" sz="1500" b="0" dirty="0">
                          <a:solidFill>
                            <a:srgbClr val="000000"/>
                          </a:solidFill>
                        </a:rPr>
                        <a:t> subject</a:t>
                      </a:r>
                      <a:r>
                        <a:rPr lang="en-US" sz="1500" b="0" baseline="0" dirty="0">
                          <a:solidFill>
                            <a:srgbClr val="000000"/>
                          </a:solidFill>
                        </a:rPr>
                        <a:t> to Medicaid payback</a:t>
                      </a:r>
                      <a:endParaRPr lang="en-US" sz="1500" b="0" dirty="0">
                        <a:solidFill>
                          <a:srgbClr val="000000"/>
                        </a:solidFill>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500" b="0" dirty="0">
                          <a:solidFill>
                            <a:srgbClr val="000000"/>
                          </a:solidFill>
                        </a:rPr>
                        <a:t>Subject to Medicaid payback</a:t>
                      </a:r>
                    </a:p>
                  </a:txBody>
                  <a:tcPr/>
                </a:tc>
                <a:extLst>
                  <a:ext uri="{0D108BD9-81ED-4DB2-BD59-A6C34878D82A}">
                    <a16:rowId xmlns:a16="http://schemas.microsoft.com/office/drawing/2014/main" val="10004"/>
                  </a:ext>
                </a:extLst>
              </a:tr>
              <a:tr h="50527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rPr>
                        <a:t>No Age Limitation</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rPr>
                        <a:t>A</a:t>
                      </a:r>
                      <a:r>
                        <a:rPr lang="en-US" sz="1500" b="0" baseline="0" dirty="0">
                          <a:solidFill>
                            <a:srgbClr val="000000"/>
                          </a:solidFill>
                        </a:rPr>
                        <a:t> transfer of assets penalty may apply if the Beneficiary is 65 years old or older (varies by state and by benefit received). Contact CCT for more information.</a:t>
                      </a:r>
                    </a:p>
                  </a:txBody>
                  <a:tcPr/>
                </a:tc>
                <a:extLst>
                  <a:ext uri="{0D108BD9-81ED-4DB2-BD59-A6C34878D82A}">
                    <a16:rowId xmlns:a16="http://schemas.microsoft.com/office/drawing/2014/main" val="10005"/>
                  </a:ext>
                </a:extLst>
              </a:tr>
            </a:tbl>
          </a:graphicData>
        </a:graphic>
      </p:graphicFrame>
      <p:pic>
        <p:nvPicPr>
          <p:cNvPr id="9" name="Picture 8">
            <a:extLst>
              <a:ext uri="{FF2B5EF4-FFF2-40B4-BE49-F238E27FC236}">
                <a16:creationId xmlns:a16="http://schemas.microsoft.com/office/drawing/2014/main" id="{CF350FA4-0438-47E7-9D8E-D10B1C768F6A}"/>
              </a:ext>
            </a:extLst>
          </p:cNvPr>
          <p:cNvPicPr>
            <a:picLocks noChangeAspect="1"/>
          </p:cNvPicPr>
          <p:nvPr/>
        </p:nvPicPr>
        <p:blipFill>
          <a:blip r:embed="rId2"/>
          <a:stretch>
            <a:fillRect/>
          </a:stretch>
        </p:blipFill>
        <p:spPr>
          <a:xfrm>
            <a:off x="112117" y="5841577"/>
            <a:ext cx="4739606" cy="697348"/>
          </a:xfrm>
          <a:prstGeom prst="rect">
            <a:avLst/>
          </a:prstGeom>
        </p:spPr>
      </p:pic>
    </p:spTree>
    <p:extLst>
      <p:ext uri="{BB962C8B-B14F-4D97-AF65-F5344CB8AC3E}">
        <p14:creationId xmlns:p14="http://schemas.microsoft.com/office/powerpoint/2010/main" val="138729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4F53-AD10-4693-9631-3CE336E53900}"/>
              </a:ext>
            </a:extLst>
          </p:cNvPr>
          <p:cNvSpPr>
            <a:spLocks noGrp="1"/>
          </p:cNvSpPr>
          <p:nvPr>
            <p:ph type="title"/>
          </p:nvPr>
        </p:nvSpPr>
        <p:spPr>
          <a:xfrm>
            <a:off x="1066800" y="1080423"/>
            <a:ext cx="10058400" cy="697348"/>
          </a:xfrm>
          <a:prstGeom prst="rect">
            <a:avLst/>
          </a:prstGeom>
        </p:spPr>
        <p:txBody>
          <a:bodyPr>
            <a:normAutofit/>
          </a:bodyPr>
          <a:lstStyle/>
          <a:p>
            <a:r>
              <a:rPr lang="en-US" sz="3600" dirty="0"/>
              <a:t>Source of Law: Third-Party PSNT POMS I01120.200D.2</a:t>
            </a:r>
          </a:p>
        </p:txBody>
      </p:sp>
      <p:sp>
        <p:nvSpPr>
          <p:cNvPr id="3" name="Slide Number Placeholder 2">
            <a:extLst>
              <a:ext uri="{FF2B5EF4-FFF2-40B4-BE49-F238E27FC236}">
                <a16:creationId xmlns:a16="http://schemas.microsoft.com/office/drawing/2014/main" id="{D439B161-E586-4399-B363-F08843930AAD}"/>
              </a:ext>
            </a:extLst>
          </p:cNvPr>
          <p:cNvSpPr>
            <a:spLocks noGrp="1"/>
          </p:cNvSpPr>
          <p:nvPr>
            <p:ph type="sldNum" sz="quarter" idx="4"/>
          </p:nvPr>
        </p:nvSpPr>
        <p:spPr/>
        <p:txBody>
          <a:bodyPr/>
          <a:lstStyle/>
          <a:p>
            <a:fld id="{4E0B2449-072C-424A-B21E-C811EE2EDC3B}" type="slidenum">
              <a:rPr lang="en-US" smtClean="0"/>
              <a:t>12</a:t>
            </a:fld>
            <a:endParaRPr lang="en-US"/>
          </a:p>
        </p:txBody>
      </p:sp>
      <p:sp>
        <p:nvSpPr>
          <p:cNvPr id="4" name="Content Placeholder 2">
            <a:extLst>
              <a:ext uri="{FF2B5EF4-FFF2-40B4-BE49-F238E27FC236}">
                <a16:creationId xmlns:a16="http://schemas.microsoft.com/office/drawing/2014/main" id="{8463806C-9B37-4EE1-A012-C78D841B8BDE}"/>
              </a:ext>
            </a:extLst>
          </p:cNvPr>
          <p:cNvSpPr txBox="1">
            <a:spLocks/>
          </p:cNvSpPr>
          <p:nvPr/>
        </p:nvSpPr>
        <p:spPr>
          <a:xfrm>
            <a:off x="1097279" y="2170651"/>
            <a:ext cx="10058400" cy="251669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dirty="0"/>
              <a:t>A trust is not a countable resource IF </a:t>
            </a:r>
            <a:r>
              <a:rPr lang="en-US" sz="2400" i="1" u="sng" dirty="0"/>
              <a:t>all the following </a:t>
            </a:r>
            <a:r>
              <a:rPr lang="en-US" sz="2400" dirty="0"/>
              <a:t>are true:</a:t>
            </a:r>
          </a:p>
          <a:p>
            <a:pPr marL="0" indent="0">
              <a:buFont typeface="Calibri" panose="020F0502020204030204" pitchFamily="34" charset="0"/>
              <a:buNone/>
            </a:pPr>
            <a:endParaRPr lang="en-US" sz="2400" dirty="0"/>
          </a:p>
          <a:p>
            <a:pPr lvl="1">
              <a:buClr>
                <a:schemeClr val="tx1"/>
              </a:buClr>
              <a:buFont typeface="Arial" panose="020B0604020202020204" pitchFamily="34" charset="0"/>
              <a:buChar char="•"/>
            </a:pPr>
            <a:r>
              <a:rPr lang="en-US" sz="2400" dirty="0"/>
              <a:t>It is funded by the assets of a third-party (anyone besides the beneficiary)</a:t>
            </a:r>
          </a:p>
          <a:p>
            <a:pPr lvl="1">
              <a:buClr>
                <a:schemeClr val="tx1"/>
              </a:buClr>
              <a:buFont typeface="Arial" panose="020B0604020202020204" pitchFamily="34" charset="0"/>
              <a:buChar char="•"/>
            </a:pPr>
            <a:r>
              <a:rPr lang="en-US" sz="2400" dirty="0"/>
              <a:t>It does not grant beneficiary the ability to revoke or terminate</a:t>
            </a:r>
          </a:p>
          <a:p>
            <a:pPr lvl="1">
              <a:buClr>
                <a:schemeClr val="tx1"/>
              </a:buClr>
              <a:buFont typeface="Arial" panose="020B0604020202020204" pitchFamily="34" charset="0"/>
              <a:buChar char="•"/>
            </a:pPr>
            <a:r>
              <a:rPr lang="en-US" sz="2400" dirty="0"/>
              <a:t>It does not grant the beneficiary the authority to direct distributions (this power lies with the trust administrator) </a:t>
            </a:r>
          </a:p>
        </p:txBody>
      </p:sp>
      <p:pic>
        <p:nvPicPr>
          <p:cNvPr id="6" name="Picture 5">
            <a:extLst>
              <a:ext uri="{FF2B5EF4-FFF2-40B4-BE49-F238E27FC236}">
                <a16:creationId xmlns:a16="http://schemas.microsoft.com/office/drawing/2014/main" id="{50346FF3-E4DD-4F96-82B6-F38922699DB2}"/>
              </a:ext>
            </a:extLst>
          </p:cNvPr>
          <p:cNvPicPr>
            <a:picLocks noChangeAspect="1"/>
          </p:cNvPicPr>
          <p:nvPr/>
        </p:nvPicPr>
        <p:blipFill>
          <a:blip r:embed="rId2"/>
          <a:stretch>
            <a:fillRect/>
          </a:stretch>
        </p:blipFill>
        <p:spPr>
          <a:xfrm>
            <a:off x="112117" y="5858082"/>
            <a:ext cx="4739606" cy="697348"/>
          </a:xfrm>
          <a:prstGeom prst="rect">
            <a:avLst/>
          </a:prstGeom>
        </p:spPr>
      </p:pic>
    </p:spTree>
    <p:extLst>
      <p:ext uri="{BB962C8B-B14F-4D97-AF65-F5344CB8AC3E}">
        <p14:creationId xmlns:p14="http://schemas.microsoft.com/office/powerpoint/2010/main" val="29163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6137-4027-4F67-ACB9-364D5AB327EB}"/>
              </a:ext>
            </a:extLst>
          </p:cNvPr>
          <p:cNvSpPr>
            <a:spLocks noGrp="1"/>
          </p:cNvSpPr>
          <p:nvPr>
            <p:ph type="title"/>
          </p:nvPr>
        </p:nvSpPr>
        <p:spPr>
          <a:xfrm>
            <a:off x="1097280" y="286604"/>
            <a:ext cx="10058400" cy="1251252"/>
          </a:xfrm>
          <a:prstGeom prst="rect">
            <a:avLst/>
          </a:prstGeom>
        </p:spPr>
        <p:txBody>
          <a:bodyPr>
            <a:normAutofit/>
          </a:bodyPr>
          <a:lstStyle/>
          <a:p>
            <a:r>
              <a:rPr lang="en-US" sz="3600" dirty="0"/>
              <a:t>4-Point Client Checklist: Third-Party</a:t>
            </a:r>
          </a:p>
        </p:txBody>
      </p:sp>
      <p:sp>
        <p:nvSpPr>
          <p:cNvPr id="3" name="Slide Number Placeholder 2">
            <a:extLst>
              <a:ext uri="{FF2B5EF4-FFF2-40B4-BE49-F238E27FC236}">
                <a16:creationId xmlns:a16="http://schemas.microsoft.com/office/drawing/2014/main" id="{6E19A7ED-FAD1-4EA8-B967-96BFE1243334}"/>
              </a:ext>
            </a:extLst>
          </p:cNvPr>
          <p:cNvSpPr>
            <a:spLocks noGrp="1"/>
          </p:cNvSpPr>
          <p:nvPr>
            <p:ph type="sldNum" sz="quarter" idx="4"/>
          </p:nvPr>
        </p:nvSpPr>
        <p:spPr/>
        <p:txBody>
          <a:bodyPr/>
          <a:lstStyle/>
          <a:p>
            <a:fld id="{4E0B2449-072C-424A-B21E-C811EE2EDC3B}" type="slidenum">
              <a:rPr lang="en-US" smtClean="0"/>
              <a:t>13</a:t>
            </a:fld>
            <a:endParaRPr lang="en-US"/>
          </a:p>
        </p:txBody>
      </p:sp>
      <p:graphicFrame>
        <p:nvGraphicFramePr>
          <p:cNvPr id="4" name="Table 3">
            <a:extLst>
              <a:ext uri="{FF2B5EF4-FFF2-40B4-BE49-F238E27FC236}">
                <a16:creationId xmlns:a16="http://schemas.microsoft.com/office/drawing/2014/main" id="{88FCEA2B-DC26-498B-9017-A220C4D3381E}"/>
              </a:ext>
            </a:extLst>
          </p:cNvPr>
          <p:cNvGraphicFramePr>
            <a:graphicFrameLocks noGrp="1"/>
          </p:cNvGraphicFramePr>
          <p:nvPr>
            <p:extLst>
              <p:ext uri="{D42A27DB-BD31-4B8C-83A1-F6EECF244321}">
                <p14:modId xmlns:p14="http://schemas.microsoft.com/office/powerpoint/2010/main" val="3541849686"/>
              </p:ext>
            </p:extLst>
          </p:nvPr>
        </p:nvGraphicFramePr>
        <p:xfrm>
          <a:off x="1097281" y="1813796"/>
          <a:ext cx="10058399" cy="3367805"/>
        </p:xfrm>
        <a:graphic>
          <a:graphicData uri="http://schemas.openxmlformats.org/drawingml/2006/table">
            <a:tbl>
              <a:tblPr bandRow="1">
                <a:tableStyleId>{5C22544A-7EE6-4342-B048-85BDC9FD1C3A}</a:tableStyleId>
              </a:tblPr>
              <a:tblGrid>
                <a:gridCol w="10058399">
                  <a:extLst>
                    <a:ext uri="{9D8B030D-6E8A-4147-A177-3AD203B41FA5}">
                      <a16:colId xmlns:a16="http://schemas.microsoft.com/office/drawing/2014/main" val="20000"/>
                    </a:ext>
                  </a:extLst>
                </a:gridCol>
              </a:tblGrid>
              <a:tr h="685949">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kern="1200" dirty="0">
                          <a:effectLst/>
                        </a:rPr>
                        <a:t>Does the Beneficiary receive means-tested benefits such as SSI and/or Medicaid? </a:t>
                      </a:r>
                      <a:endParaRPr lang="en-US" altLang="en-US" sz="1800" b="1" dirty="0"/>
                    </a:p>
                  </a:txBody>
                  <a:tcPr marL="51435" marR="51435" marT="25718" marB="25718"/>
                </a:tc>
                <a:extLst>
                  <a:ext uri="{0D108BD9-81ED-4DB2-BD59-A6C34878D82A}">
                    <a16:rowId xmlns:a16="http://schemas.microsoft.com/office/drawing/2014/main" val="10000"/>
                  </a:ext>
                </a:extLst>
              </a:tr>
              <a:tr h="898258">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kern="1200" dirty="0">
                          <a:effectLst/>
                        </a:rPr>
                        <a:t>Will an inheritance left directly to the Beneficiary jeopardize his or her benefit eligibility?</a:t>
                      </a:r>
                      <a:endParaRPr lang="en-US" sz="1800" b="1" dirty="0"/>
                    </a:p>
                  </a:txBody>
                  <a:tcPr marL="51435" marR="51435" marT="25718" marB="25718"/>
                </a:tc>
                <a:extLst>
                  <a:ext uri="{0D108BD9-81ED-4DB2-BD59-A6C34878D82A}">
                    <a16:rowId xmlns:a16="http://schemas.microsoft.com/office/drawing/2014/main" val="10001"/>
                  </a:ext>
                </a:extLst>
              </a:tr>
              <a:tr h="832072">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a:t>Does your client wish to ensure </a:t>
                      </a:r>
                      <a:r>
                        <a:rPr lang="en-US" sz="1800" kern="1200" dirty="0">
                          <a:effectLst/>
                        </a:rPr>
                        <a:t>financial support for the Beneficiary when he or she is no longer able to provide?</a:t>
                      </a:r>
                      <a:endParaRPr lang="en-US" sz="1800" b="0" dirty="0"/>
                    </a:p>
                  </a:txBody>
                  <a:tcPr marL="51435" marR="51435" marT="25718" marB="25718"/>
                </a:tc>
                <a:extLst>
                  <a:ext uri="{0D108BD9-81ED-4DB2-BD59-A6C34878D82A}">
                    <a16:rowId xmlns:a16="http://schemas.microsoft.com/office/drawing/2014/main" val="10002"/>
                  </a:ext>
                </a:extLst>
              </a:tr>
              <a:tr h="951526">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kern="1200" dirty="0">
                          <a:effectLst/>
                        </a:rPr>
                        <a:t>Is the Beneficiary easily taken advantage of or not able to manage his or her own finances?</a:t>
                      </a:r>
                      <a:endParaRPr lang="en-US" sz="1800" b="0" dirty="0"/>
                    </a:p>
                  </a:txBody>
                  <a:tcPr marL="51435" marR="51435" marT="25718" marB="25718"/>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592CB914-E83A-425A-81C2-CE218D2D758B}"/>
              </a:ext>
            </a:extLst>
          </p:cNvPr>
          <p:cNvPicPr>
            <a:picLocks noChangeAspect="1"/>
          </p:cNvPicPr>
          <p:nvPr/>
        </p:nvPicPr>
        <p:blipFill>
          <a:blip r:embed="rId2"/>
          <a:stretch>
            <a:fillRect/>
          </a:stretch>
        </p:blipFill>
        <p:spPr>
          <a:xfrm>
            <a:off x="103728" y="5874048"/>
            <a:ext cx="4739606" cy="697348"/>
          </a:xfrm>
          <a:prstGeom prst="rect">
            <a:avLst/>
          </a:prstGeom>
        </p:spPr>
      </p:pic>
    </p:spTree>
    <p:extLst>
      <p:ext uri="{BB962C8B-B14F-4D97-AF65-F5344CB8AC3E}">
        <p14:creationId xmlns:p14="http://schemas.microsoft.com/office/powerpoint/2010/main" val="238927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1ADAE-C051-4EA0-BAF1-E429455A0326}"/>
              </a:ext>
            </a:extLst>
          </p:cNvPr>
          <p:cNvSpPr>
            <a:spLocks noGrp="1"/>
          </p:cNvSpPr>
          <p:nvPr>
            <p:ph type="title"/>
          </p:nvPr>
        </p:nvSpPr>
        <p:spPr>
          <a:xfrm>
            <a:off x="472085" y="1258349"/>
            <a:ext cx="3200400" cy="2834641"/>
          </a:xfrm>
        </p:spPr>
        <p:txBody>
          <a:bodyPr>
            <a:normAutofit/>
          </a:bodyPr>
          <a:lstStyle/>
          <a:p>
            <a:r>
              <a:rPr lang="en-US" dirty="0">
                <a:solidFill>
                  <a:schemeClr val="tx2"/>
                </a:solidFill>
              </a:rPr>
              <a:t>SECURE Act and See-through Accumulation Trust</a:t>
            </a:r>
          </a:p>
        </p:txBody>
      </p:sp>
      <p:sp>
        <p:nvSpPr>
          <p:cNvPr id="3" name="Slide Number Placeholder 2">
            <a:extLst>
              <a:ext uri="{FF2B5EF4-FFF2-40B4-BE49-F238E27FC236}">
                <a16:creationId xmlns:a16="http://schemas.microsoft.com/office/drawing/2014/main" id="{5928F5BD-04A3-43FC-9DC5-D6E5404F6FA1}"/>
              </a:ext>
            </a:extLst>
          </p:cNvPr>
          <p:cNvSpPr>
            <a:spLocks noGrp="1"/>
          </p:cNvSpPr>
          <p:nvPr>
            <p:ph type="sldNum" sz="quarter" idx="4"/>
          </p:nvPr>
        </p:nvSpPr>
        <p:spPr/>
        <p:txBody>
          <a:bodyPr/>
          <a:lstStyle/>
          <a:p>
            <a:fld id="{4E0B2449-072C-424A-B21E-C811EE2EDC3B}" type="slidenum">
              <a:rPr lang="en-US" smtClean="0"/>
              <a:t>14</a:t>
            </a:fld>
            <a:endParaRPr lang="en-US"/>
          </a:p>
        </p:txBody>
      </p:sp>
      <p:sp>
        <p:nvSpPr>
          <p:cNvPr id="7" name="Content Placeholder 2">
            <a:extLst>
              <a:ext uri="{FF2B5EF4-FFF2-40B4-BE49-F238E27FC236}">
                <a16:creationId xmlns:a16="http://schemas.microsoft.com/office/drawing/2014/main" id="{19398B96-F132-434E-BB10-02D959B5DAA8}"/>
              </a:ext>
            </a:extLst>
          </p:cNvPr>
          <p:cNvSpPr>
            <a:spLocks noGrp="1"/>
          </p:cNvSpPr>
          <p:nvPr>
            <p:ph idx="1"/>
          </p:nvPr>
        </p:nvSpPr>
        <p:spPr>
          <a:xfrm>
            <a:off x="4462942" y="1258349"/>
            <a:ext cx="7271857" cy="4196346"/>
          </a:xfrm>
        </p:spPr>
        <p:txBody>
          <a:bodyPr>
            <a:noAutofit/>
          </a:bodyPr>
          <a:lstStyle/>
          <a:p>
            <a:r>
              <a:rPr lang="en-US" sz="2200" dirty="0"/>
              <a:t>The SECURE Act limited the ability of </a:t>
            </a:r>
            <a:r>
              <a:rPr lang="en-US" sz="2200" i="1" dirty="0"/>
              <a:t>most </a:t>
            </a:r>
            <a:r>
              <a:rPr lang="en-US" sz="2200" dirty="0"/>
              <a:t>non-spouse beneficiaries of inherited IRAs to “take the stretch” on inherited IRA’s – </a:t>
            </a:r>
            <a:r>
              <a:rPr lang="en-US" sz="2200" i="1" dirty="0"/>
              <a:t>most </a:t>
            </a:r>
            <a:r>
              <a:rPr lang="en-US" sz="2200" dirty="0"/>
              <a:t>non-spouse beneficiaries of inherited IRAs can no longer withdraw from that retirement account using life expectancy. </a:t>
            </a:r>
          </a:p>
          <a:p>
            <a:r>
              <a:rPr lang="en-US" sz="2200" dirty="0"/>
              <a:t>EXCEPTION – disabled beneficiaries of an inherited IRA </a:t>
            </a:r>
            <a:r>
              <a:rPr lang="en-US" sz="2200" i="1" dirty="0"/>
              <a:t>are still permitted </a:t>
            </a:r>
            <a:r>
              <a:rPr lang="en-US" sz="2200" dirty="0"/>
              <a:t>to “take the stretch” even when the IRA is assigned to a trust for their benefit, if the trustee has complete discretion over distributions to the beneficiary.</a:t>
            </a:r>
          </a:p>
          <a:p>
            <a:r>
              <a:rPr lang="en-US" sz="2200" dirty="0"/>
              <a:t>This means that a PSNT can still “take the stretch” on an inherited IRA for the beneficiary – avoiding heavy income taxation that would be required when the IRA funds are disbursed more quickly.</a:t>
            </a:r>
          </a:p>
        </p:txBody>
      </p:sp>
      <p:pic>
        <p:nvPicPr>
          <p:cNvPr id="6" name="Picture 5">
            <a:extLst>
              <a:ext uri="{FF2B5EF4-FFF2-40B4-BE49-F238E27FC236}">
                <a16:creationId xmlns:a16="http://schemas.microsoft.com/office/drawing/2014/main" id="{4341114C-F020-41A5-B569-B9C18E08BEDF}"/>
              </a:ext>
            </a:extLst>
          </p:cNvPr>
          <p:cNvPicPr>
            <a:picLocks noChangeAspect="1"/>
          </p:cNvPicPr>
          <p:nvPr/>
        </p:nvPicPr>
        <p:blipFill>
          <a:blip r:embed="rId2"/>
          <a:stretch>
            <a:fillRect/>
          </a:stretch>
        </p:blipFill>
        <p:spPr>
          <a:xfrm>
            <a:off x="0" y="5929732"/>
            <a:ext cx="4739606" cy="697348"/>
          </a:xfrm>
          <a:prstGeom prst="rect">
            <a:avLst/>
          </a:prstGeom>
        </p:spPr>
      </p:pic>
      <p:sp>
        <p:nvSpPr>
          <p:cNvPr id="8" name="TextBox 7">
            <a:extLst>
              <a:ext uri="{FF2B5EF4-FFF2-40B4-BE49-F238E27FC236}">
                <a16:creationId xmlns:a16="http://schemas.microsoft.com/office/drawing/2014/main" id="{AE5B8798-86C9-48C2-8D33-CC11148F1FE4}"/>
              </a:ext>
            </a:extLst>
          </p:cNvPr>
          <p:cNvSpPr txBox="1"/>
          <p:nvPr/>
        </p:nvSpPr>
        <p:spPr>
          <a:xfrm>
            <a:off x="222663" y="5039196"/>
            <a:ext cx="6097978" cy="830997"/>
          </a:xfrm>
          <a:prstGeom prst="rect">
            <a:avLst/>
          </a:prstGeom>
          <a:noFill/>
        </p:spPr>
        <p:txBody>
          <a:bodyPr wrap="square">
            <a:spAutoFit/>
          </a:bodyPr>
          <a:lstStyle/>
          <a:p>
            <a:r>
              <a:rPr lang="en-US" sz="1600" i="1" dirty="0"/>
              <a:t>*See Setting Every Community Up for </a:t>
            </a:r>
          </a:p>
          <a:p>
            <a:r>
              <a:rPr lang="en-US" sz="1600" i="1" dirty="0"/>
              <a:t>Retirement Enhancements (SECURE) Act, </a:t>
            </a:r>
          </a:p>
          <a:p>
            <a:r>
              <a:rPr lang="en-US" sz="1600" i="1" dirty="0"/>
              <a:t>Effective Jan. 1, 2020</a:t>
            </a:r>
          </a:p>
        </p:txBody>
      </p:sp>
    </p:spTree>
    <p:extLst>
      <p:ext uri="{BB962C8B-B14F-4D97-AF65-F5344CB8AC3E}">
        <p14:creationId xmlns:p14="http://schemas.microsoft.com/office/powerpoint/2010/main" val="222990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BBB87A-5759-48C2-A427-18F21A37F89A}"/>
              </a:ext>
            </a:extLst>
          </p:cNvPr>
          <p:cNvSpPr>
            <a:spLocks noGrp="1"/>
          </p:cNvSpPr>
          <p:nvPr>
            <p:ph type="title"/>
          </p:nvPr>
        </p:nvSpPr>
        <p:spPr>
          <a:xfrm>
            <a:off x="1097280" y="286604"/>
            <a:ext cx="10058400" cy="1251252"/>
          </a:xfrm>
          <a:prstGeom prst="rect">
            <a:avLst/>
          </a:prstGeom>
        </p:spPr>
        <p:txBody>
          <a:bodyPr>
            <a:normAutofit/>
          </a:bodyPr>
          <a:lstStyle/>
          <a:p>
            <a:r>
              <a:rPr lang="en-US" sz="3600" dirty="0"/>
              <a:t>Source of Law: First-Party PSNT</a:t>
            </a:r>
          </a:p>
        </p:txBody>
      </p:sp>
      <p:sp>
        <p:nvSpPr>
          <p:cNvPr id="5" name="Slide Number Placeholder 4">
            <a:extLst>
              <a:ext uri="{FF2B5EF4-FFF2-40B4-BE49-F238E27FC236}">
                <a16:creationId xmlns:a16="http://schemas.microsoft.com/office/drawing/2014/main" id="{BB8FFA52-64D2-4382-ACD3-EFE05C63E55B}"/>
              </a:ext>
            </a:extLst>
          </p:cNvPr>
          <p:cNvSpPr>
            <a:spLocks noGrp="1"/>
          </p:cNvSpPr>
          <p:nvPr>
            <p:ph type="sldNum" sz="quarter" idx="4"/>
          </p:nvPr>
        </p:nvSpPr>
        <p:spPr/>
        <p:txBody>
          <a:bodyPr/>
          <a:lstStyle/>
          <a:p>
            <a:fld id="{4E0B2449-072C-424A-B21E-C811EE2EDC3B}" type="slidenum">
              <a:rPr lang="en-US" smtClean="0"/>
              <a:t>15</a:t>
            </a:fld>
            <a:endParaRPr lang="en-US"/>
          </a:p>
        </p:txBody>
      </p:sp>
      <p:sp>
        <p:nvSpPr>
          <p:cNvPr id="7" name="Rectangle 6">
            <a:extLst>
              <a:ext uri="{FF2B5EF4-FFF2-40B4-BE49-F238E27FC236}">
                <a16:creationId xmlns:a16="http://schemas.microsoft.com/office/drawing/2014/main" id="{515D2758-3A20-41F2-B5A1-A1E06AD60F34}"/>
              </a:ext>
            </a:extLst>
          </p:cNvPr>
          <p:cNvSpPr/>
          <p:nvPr/>
        </p:nvSpPr>
        <p:spPr>
          <a:xfrm>
            <a:off x="2080470" y="2020880"/>
            <a:ext cx="9075210" cy="3416320"/>
          </a:xfrm>
          <a:prstGeom prst="rect">
            <a:avLst/>
          </a:prstGeom>
        </p:spPr>
        <p:txBody>
          <a:bodyPr wrap="square">
            <a:spAutoFit/>
          </a:bodyPr>
          <a:lstStyle/>
          <a:p>
            <a:pPr marL="342900" indent="-342900">
              <a:buFont typeface="Arial" panose="020B0604020202020204" pitchFamily="34" charset="0"/>
              <a:buChar char="•"/>
            </a:pPr>
            <a:r>
              <a:rPr lang="en-US" sz="2400" dirty="0"/>
              <a:t>Omnibus Reconciliation Act of 1993</a:t>
            </a:r>
          </a:p>
          <a:p>
            <a:pPr marL="342900" indent="-342900">
              <a:buFont typeface="Arial" panose="020B0604020202020204" pitchFamily="34" charset="0"/>
              <a:buChar char="•"/>
            </a:pPr>
            <a:r>
              <a:rPr lang="en-US" sz="2400" dirty="0"/>
              <a:t>Created by Federal Law 42 U.S.C. §1396p(d)(4)(A) – (C)</a:t>
            </a:r>
          </a:p>
          <a:p>
            <a:pPr marL="1257300" lvl="2" indent="-342900">
              <a:buFont typeface="Arial" panose="020B0604020202020204" pitchFamily="34" charset="0"/>
              <a:buChar char="•"/>
            </a:pPr>
            <a:r>
              <a:rPr lang="en-US" sz="2400" dirty="0"/>
              <a:t>(d)(4)(A): individual special needs trusts</a:t>
            </a:r>
          </a:p>
          <a:p>
            <a:pPr marL="1257300" lvl="2" indent="-342900">
              <a:buFont typeface="Arial" panose="020B0604020202020204" pitchFamily="34" charset="0"/>
              <a:buChar char="•"/>
            </a:pPr>
            <a:r>
              <a:rPr lang="en-US" sz="2400" dirty="0"/>
              <a:t>(d)(4)(C): pooled special needs trusts</a:t>
            </a:r>
          </a:p>
          <a:p>
            <a:pPr marL="342900" indent="-342900">
              <a:buFont typeface="Arial" panose="020B0604020202020204" pitchFamily="34" charset="0"/>
              <a:buChar char="•"/>
            </a:pPr>
            <a:r>
              <a:rPr lang="en-US" sz="2400" dirty="0"/>
              <a:t>Code of Federal Regulations: 20 C.F. R. §416</a:t>
            </a:r>
          </a:p>
          <a:p>
            <a:pPr marL="342900" indent="-342900">
              <a:buFont typeface="Arial" panose="020B0604020202020204" pitchFamily="34" charset="0"/>
              <a:buChar char="•"/>
            </a:pPr>
            <a:r>
              <a:rPr lang="en-US" sz="2400" dirty="0"/>
              <a:t>SSA-POMS-Program Operations Manual System</a:t>
            </a:r>
          </a:p>
          <a:p>
            <a:pPr marL="1257300" lvl="2" indent="-342900">
              <a:buFont typeface="Arial" panose="020B0604020202020204" pitchFamily="34" charset="0"/>
              <a:buChar char="•"/>
            </a:pPr>
            <a:r>
              <a:rPr lang="en-US" sz="2400" dirty="0"/>
              <a:t>SI 01120.203D.</a:t>
            </a:r>
          </a:p>
          <a:p>
            <a:pPr marL="342900" indent="-342900">
              <a:buFont typeface="Arial" panose="020B0604020202020204" pitchFamily="34" charset="0"/>
              <a:buChar char="•"/>
            </a:pPr>
            <a:r>
              <a:rPr lang="en-US" sz="2400" dirty="0"/>
              <a:t>State Laws and Regulations for Medicaid recipients</a:t>
            </a:r>
          </a:p>
          <a:p>
            <a:pPr marL="1257300" lvl="2" indent="-342900">
              <a:buFont typeface="Arial" panose="020B0604020202020204" pitchFamily="34" charset="0"/>
              <a:buChar char="•"/>
            </a:pPr>
            <a:r>
              <a:rPr lang="en-US" sz="2400" dirty="0"/>
              <a:t>Medicaid Manuals</a:t>
            </a:r>
          </a:p>
        </p:txBody>
      </p:sp>
      <p:pic>
        <p:nvPicPr>
          <p:cNvPr id="9" name="Picture 8">
            <a:extLst>
              <a:ext uri="{FF2B5EF4-FFF2-40B4-BE49-F238E27FC236}">
                <a16:creationId xmlns:a16="http://schemas.microsoft.com/office/drawing/2014/main" id="{AC6B5E8C-6096-49DD-B524-B40D816A83F3}"/>
              </a:ext>
            </a:extLst>
          </p:cNvPr>
          <p:cNvPicPr>
            <a:picLocks noChangeAspect="1"/>
          </p:cNvPicPr>
          <p:nvPr/>
        </p:nvPicPr>
        <p:blipFill>
          <a:blip r:embed="rId2"/>
          <a:stretch>
            <a:fillRect/>
          </a:stretch>
        </p:blipFill>
        <p:spPr>
          <a:xfrm>
            <a:off x="120506" y="5809376"/>
            <a:ext cx="4739606" cy="697348"/>
          </a:xfrm>
          <a:prstGeom prst="rect">
            <a:avLst/>
          </a:prstGeom>
        </p:spPr>
      </p:pic>
    </p:spTree>
    <p:extLst>
      <p:ext uri="{BB962C8B-B14F-4D97-AF65-F5344CB8AC3E}">
        <p14:creationId xmlns:p14="http://schemas.microsoft.com/office/powerpoint/2010/main" val="503913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0851-1010-46ED-B20D-5D6A3B5D730A}"/>
              </a:ext>
            </a:extLst>
          </p:cNvPr>
          <p:cNvSpPr>
            <a:spLocks noGrp="1"/>
          </p:cNvSpPr>
          <p:nvPr>
            <p:ph type="title"/>
          </p:nvPr>
        </p:nvSpPr>
        <p:spPr>
          <a:xfrm>
            <a:off x="1097280" y="286604"/>
            <a:ext cx="10058400" cy="1251252"/>
          </a:xfrm>
          <a:prstGeom prst="rect">
            <a:avLst/>
          </a:prstGeom>
        </p:spPr>
        <p:txBody>
          <a:bodyPr/>
          <a:lstStyle/>
          <a:p>
            <a:r>
              <a:rPr lang="en-US" dirty="0"/>
              <a:t>5-Point Client Checklist: First-Party</a:t>
            </a:r>
          </a:p>
        </p:txBody>
      </p:sp>
      <p:sp>
        <p:nvSpPr>
          <p:cNvPr id="3" name="Slide Number Placeholder 2">
            <a:extLst>
              <a:ext uri="{FF2B5EF4-FFF2-40B4-BE49-F238E27FC236}">
                <a16:creationId xmlns:a16="http://schemas.microsoft.com/office/drawing/2014/main" id="{ADB15332-93D3-46FB-85AB-22A802B7C665}"/>
              </a:ext>
            </a:extLst>
          </p:cNvPr>
          <p:cNvSpPr>
            <a:spLocks noGrp="1"/>
          </p:cNvSpPr>
          <p:nvPr>
            <p:ph type="sldNum" sz="quarter" idx="4"/>
          </p:nvPr>
        </p:nvSpPr>
        <p:spPr/>
        <p:txBody>
          <a:bodyPr/>
          <a:lstStyle/>
          <a:p>
            <a:fld id="{4E0B2449-072C-424A-B21E-C811EE2EDC3B}" type="slidenum">
              <a:rPr lang="en-US" smtClean="0"/>
              <a:t>16</a:t>
            </a:fld>
            <a:endParaRPr lang="en-US"/>
          </a:p>
        </p:txBody>
      </p:sp>
      <p:graphicFrame>
        <p:nvGraphicFramePr>
          <p:cNvPr id="4" name="Table 3">
            <a:extLst>
              <a:ext uri="{FF2B5EF4-FFF2-40B4-BE49-F238E27FC236}">
                <a16:creationId xmlns:a16="http://schemas.microsoft.com/office/drawing/2014/main" id="{A10AE5CD-6A63-4944-9AF0-F2B31F834101}"/>
              </a:ext>
            </a:extLst>
          </p:cNvPr>
          <p:cNvGraphicFramePr>
            <a:graphicFrameLocks noGrp="1"/>
          </p:cNvGraphicFramePr>
          <p:nvPr>
            <p:extLst>
              <p:ext uri="{D42A27DB-BD31-4B8C-83A1-F6EECF244321}">
                <p14:modId xmlns:p14="http://schemas.microsoft.com/office/powerpoint/2010/main" val="2001989250"/>
              </p:ext>
            </p:extLst>
          </p:nvPr>
        </p:nvGraphicFramePr>
        <p:xfrm>
          <a:off x="1156003" y="1875876"/>
          <a:ext cx="10058400" cy="2503177"/>
        </p:xfrm>
        <a:graphic>
          <a:graphicData uri="http://schemas.openxmlformats.org/drawingml/2006/table">
            <a:tbl>
              <a:tblPr bandRow="1">
                <a:tableStyleId>{073A0DAA-6AF3-43AB-8588-CEC1D06C72B9}</a:tableStyleId>
              </a:tblPr>
              <a:tblGrid>
                <a:gridCol w="10058400">
                  <a:extLst>
                    <a:ext uri="{9D8B030D-6E8A-4147-A177-3AD203B41FA5}">
                      <a16:colId xmlns:a16="http://schemas.microsoft.com/office/drawing/2014/main" val="20000"/>
                    </a:ext>
                  </a:extLst>
                </a:gridCol>
              </a:tblGrid>
              <a:tr h="556931">
                <a:tc>
                  <a:txBody>
                    <a:bodyPr/>
                    <a:lstStyle/>
                    <a:p>
                      <a:pPr marL="283464" marR="0" indent="-283464" algn="l" rtl="0" eaLnBrk="1" fontAlgn="auto" latinLnBrk="0" hangingPunct="1">
                        <a:spcBef>
                          <a:spcPts val="0"/>
                        </a:spcBef>
                        <a:spcAft>
                          <a:spcPts val="0"/>
                        </a:spcAft>
                        <a:buClrTx/>
                        <a:buSzPts val="1600"/>
                        <a:buFont typeface="Wingdings" panose="05000000000000000000" pitchFamily="2" charset="2"/>
                        <a:buChar char="ü"/>
                      </a:pPr>
                      <a:r>
                        <a:rPr lang="en-US" sz="1800" u="none" strike="noStrike" dirty="0">
                          <a:effectLst/>
                        </a:rPr>
                        <a:t>Does your client currently receive Supplemental Security Income (SSI) and/or Medicaid?</a:t>
                      </a:r>
                      <a:endParaRPr lang="en-US" sz="1800" b="0" i="0" u="none" strike="noStrike" dirty="0">
                        <a:effectLst/>
                        <a:latin typeface="+mn-lt"/>
                      </a:endParaRPr>
                    </a:p>
                  </a:txBody>
                  <a:tcPr marL="51435" marR="51435" marT="25718" marB="25718"/>
                </a:tc>
                <a:extLst>
                  <a:ext uri="{0D108BD9-81ED-4DB2-BD59-A6C34878D82A}">
                    <a16:rowId xmlns:a16="http://schemas.microsoft.com/office/drawing/2014/main" val="10000"/>
                  </a:ext>
                </a:extLst>
              </a:tr>
              <a:tr h="461395">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u="none" strike="noStrike" dirty="0">
                          <a:effectLst/>
                        </a:rPr>
                        <a:t>Might your client receive benefits in the future?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1" dirty="0"/>
                    </a:p>
                  </a:txBody>
                  <a:tcPr marL="51435" marR="51435" marT="25718" marB="25718"/>
                </a:tc>
                <a:extLst>
                  <a:ext uri="{0D108BD9-81ED-4DB2-BD59-A6C34878D82A}">
                    <a16:rowId xmlns:a16="http://schemas.microsoft.com/office/drawing/2014/main" val="10001"/>
                  </a:ext>
                </a:extLst>
              </a:tr>
              <a:tr h="691829">
                <a:tc>
                  <a:txBody>
                    <a:bodyPr/>
                    <a:lstStyle/>
                    <a:p>
                      <a:pPr marL="283464" marR="0" indent="-283464" algn="l" rtl="0" eaLnBrk="1" fontAlgn="auto" latinLnBrk="0" hangingPunct="1">
                        <a:spcBef>
                          <a:spcPts val="0"/>
                        </a:spcBef>
                        <a:spcAft>
                          <a:spcPts val="0"/>
                        </a:spcAft>
                        <a:buClrTx/>
                        <a:buSzPts val="1600"/>
                        <a:buFont typeface="Wingdings" panose="05000000000000000000" pitchFamily="2" charset="2"/>
                        <a:buChar char="ü"/>
                      </a:pPr>
                      <a:r>
                        <a:rPr lang="en-US" sz="1800" u="none" strike="noStrike" kern="1200" dirty="0">
                          <a:effectLst/>
                        </a:rPr>
                        <a:t>Is your client easily taken advantage of or not able to manage his or her own finances due to a disability?</a:t>
                      </a:r>
                      <a:endParaRPr lang="en-US" sz="1800" b="0" i="0" u="none" strike="noStrike" dirty="0">
                        <a:effectLst/>
                        <a:latin typeface="+mn-lt"/>
                      </a:endParaRPr>
                    </a:p>
                  </a:txBody>
                  <a:tcPr marL="51435" marR="51435" marT="25718" marB="25718"/>
                </a:tc>
                <a:extLst>
                  <a:ext uri="{0D108BD9-81ED-4DB2-BD59-A6C34878D82A}">
                    <a16:rowId xmlns:a16="http://schemas.microsoft.com/office/drawing/2014/main" val="10002"/>
                  </a:ext>
                </a:extLst>
              </a:tr>
              <a:tr h="654341">
                <a:tc>
                  <a:txBody>
                    <a:bodyPr/>
                    <a:lstStyle/>
                    <a:p>
                      <a:pPr marL="283464" marR="0" indent="-283464" algn="l" rtl="0" eaLnBrk="1" fontAlgn="auto" latinLnBrk="0" hangingPunct="1">
                        <a:spcBef>
                          <a:spcPts val="0"/>
                        </a:spcBef>
                        <a:spcAft>
                          <a:spcPts val="0"/>
                        </a:spcAft>
                        <a:buClrTx/>
                        <a:buSzPts val="1600"/>
                        <a:buFont typeface="Wingdings" panose="05000000000000000000" pitchFamily="2" charset="2"/>
                        <a:buChar char="ü"/>
                      </a:pPr>
                      <a:r>
                        <a:rPr lang="en-US" sz="1800" u="none" strike="noStrike" dirty="0">
                          <a:effectLst/>
                        </a:rPr>
                        <a:t>Could your client benefit from a professional with </a:t>
                      </a:r>
                      <a:r>
                        <a:rPr lang="en-US" sz="1800" u="none" strike="noStrike" baseline="0" dirty="0">
                          <a:effectLst/>
                        </a:rPr>
                        <a:t>knowledge of the rules governing SSI and/or Medicaid? </a:t>
                      </a:r>
                    </a:p>
                  </a:txBody>
                  <a:tcPr marL="51435" marR="51435" marT="25718" marB="25718"/>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F5E20CA4-A817-425F-B428-1E762B9A6A9A}"/>
              </a:ext>
            </a:extLst>
          </p:cNvPr>
          <p:cNvPicPr>
            <a:picLocks noChangeAspect="1"/>
          </p:cNvPicPr>
          <p:nvPr/>
        </p:nvPicPr>
        <p:blipFill>
          <a:blip r:embed="rId2"/>
          <a:stretch>
            <a:fillRect/>
          </a:stretch>
        </p:blipFill>
        <p:spPr>
          <a:xfrm>
            <a:off x="103728" y="5874048"/>
            <a:ext cx="4739606" cy="697348"/>
          </a:xfrm>
          <a:prstGeom prst="rect">
            <a:avLst/>
          </a:prstGeom>
        </p:spPr>
      </p:pic>
      <p:graphicFrame>
        <p:nvGraphicFramePr>
          <p:cNvPr id="9" name="Table 8">
            <a:extLst>
              <a:ext uri="{FF2B5EF4-FFF2-40B4-BE49-F238E27FC236}">
                <a16:creationId xmlns:a16="http://schemas.microsoft.com/office/drawing/2014/main" id="{8A3BAFA1-57A0-4C1E-99BA-FBB8953BD0C0}"/>
              </a:ext>
            </a:extLst>
          </p:cNvPr>
          <p:cNvGraphicFramePr>
            <a:graphicFrameLocks noGrp="1"/>
          </p:cNvGraphicFramePr>
          <p:nvPr>
            <p:extLst>
              <p:ext uri="{D42A27DB-BD31-4B8C-83A1-F6EECF244321}">
                <p14:modId xmlns:p14="http://schemas.microsoft.com/office/powerpoint/2010/main" val="2924348509"/>
              </p:ext>
            </p:extLst>
          </p:nvPr>
        </p:nvGraphicFramePr>
        <p:xfrm>
          <a:off x="1189559" y="4371540"/>
          <a:ext cx="9991288" cy="536896"/>
        </p:xfrm>
        <a:graphic>
          <a:graphicData uri="http://schemas.openxmlformats.org/drawingml/2006/table">
            <a:tbl>
              <a:tblPr/>
              <a:tblGrid>
                <a:gridCol w="9991288">
                  <a:extLst>
                    <a:ext uri="{9D8B030D-6E8A-4147-A177-3AD203B41FA5}">
                      <a16:colId xmlns:a16="http://schemas.microsoft.com/office/drawing/2014/main" val="2239470359"/>
                    </a:ext>
                  </a:extLst>
                </a:gridCol>
              </a:tblGrid>
              <a:tr h="536896">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2583179"/>
                  </a:ext>
                </a:extLst>
              </a:tr>
            </a:tbl>
          </a:graphicData>
        </a:graphic>
      </p:graphicFrame>
      <p:sp>
        <p:nvSpPr>
          <p:cNvPr id="10" name="Rectangle 9">
            <a:extLst>
              <a:ext uri="{FF2B5EF4-FFF2-40B4-BE49-F238E27FC236}">
                <a16:creationId xmlns:a16="http://schemas.microsoft.com/office/drawing/2014/main" id="{E3ADAE2C-0886-4B93-B358-39C6937E3F47}"/>
              </a:ext>
            </a:extLst>
          </p:cNvPr>
          <p:cNvSpPr/>
          <p:nvPr/>
        </p:nvSpPr>
        <p:spPr>
          <a:xfrm>
            <a:off x="1189558" y="4379053"/>
            <a:ext cx="10018134" cy="646331"/>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SzPts val="1600"/>
              <a:buFont typeface="Wingdings" panose="05000000000000000000" pitchFamily="2" charset="2"/>
              <a:buChar char="ü"/>
            </a:pPr>
            <a:r>
              <a:rPr lang="en-US" dirty="0"/>
              <a:t>Does your client have assets in his/her own name, such as personal injury, proceeds from divorce or home sale, directly paid inheritance, beneficiary’s own funds or back SSI payments? </a:t>
            </a:r>
          </a:p>
        </p:txBody>
      </p:sp>
    </p:spTree>
    <p:extLst>
      <p:ext uri="{BB962C8B-B14F-4D97-AF65-F5344CB8AC3E}">
        <p14:creationId xmlns:p14="http://schemas.microsoft.com/office/powerpoint/2010/main" val="265591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EA28-89D4-46F8-8F76-28DFA9EFA9ED}"/>
              </a:ext>
            </a:extLst>
          </p:cNvPr>
          <p:cNvSpPr>
            <a:spLocks noGrp="1"/>
          </p:cNvSpPr>
          <p:nvPr>
            <p:ph type="title"/>
          </p:nvPr>
        </p:nvSpPr>
        <p:spPr>
          <a:xfrm>
            <a:off x="1097280" y="593633"/>
            <a:ext cx="10058400" cy="1155746"/>
          </a:xfrm>
          <a:prstGeom prst="rect">
            <a:avLst/>
          </a:prstGeom>
        </p:spPr>
        <p:txBody>
          <a:bodyPr/>
          <a:lstStyle/>
          <a:p>
            <a:r>
              <a:rPr lang="en-US" dirty="0"/>
              <a:t>65 and Over: Transfer of Assets Penalty Exception</a:t>
            </a:r>
          </a:p>
        </p:txBody>
      </p:sp>
      <p:sp>
        <p:nvSpPr>
          <p:cNvPr id="3" name="Slide Number Placeholder 2">
            <a:extLst>
              <a:ext uri="{FF2B5EF4-FFF2-40B4-BE49-F238E27FC236}">
                <a16:creationId xmlns:a16="http://schemas.microsoft.com/office/drawing/2014/main" id="{9A6B7F3C-586B-40FF-839C-FB2FA15C2EF3}"/>
              </a:ext>
            </a:extLst>
          </p:cNvPr>
          <p:cNvSpPr>
            <a:spLocks noGrp="1"/>
          </p:cNvSpPr>
          <p:nvPr>
            <p:ph type="sldNum" sz="quarter" idx="4"/>
          </p:nvPr>
        </p:nvSpPr>
        <p:spPr/>
        <p:txBody>
          <a:bodyPr/>
          <a:lstStyle/>
          <a:p>
            <a:fld id="{4E0B2449-072C-424A-B21E-C811EE2EDC3B}" type="slidenum">
              <a:rPr lang="en-US" smtClean="0"/>
              <a:t>17</a:t>
            </a:fld>
            <a:endParaRPr lang="en-US"/>
          </a:p>
        </p:txBody>
      </p:sp>
      <p:sp>
        <p:nvSpPr>
          <p:cNvPr id="4" name="Content Placeholder 2">
            <a:extLst>
              <a:ext uri="{FF2B5EF4-FFF2-40B4-BE49-F238E27FC236}">
                <a16:creationId xmlns:a16="http://schemas.microsoft.com/office/drawing/2014/main" id="{94AE008D-9A21-4CC8-BC99-7812DE6E192B}"/>
              </a:ext>
            </a:extLst>
          </p:cNvPr>
          <p:cNvSpPr txBox="1">
            <a:spLocks/>
          </p:cNvSpPr>
          <p:nvPr/>
        </p:nvSpPr>
        <p:spPr>
          <a:xfrm>
            <a:off x="1097279" y="1988649"/>
            <a:ext cx="5362243" cy="363528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Tx/>
              <a:buNone/>
            </a:pPr>
            <a:r>
              <a:rPr lang="en-US" sz="2400" dirty="0"/>
              <a:t>Those over 65 who transfer assets to a First-Party PSNT may face a transfer of assets penalty – a number of months they must wait before receiving benefits based on the amount transferred.</a:t>
            </a:r>
          </a:p>
        </p:txBody>
      </p:sp>
      <mc:AlternateContent xmlns:mc="http://schemas.openxmlformats.org/markup-compatibility/2006">
        <mc:Choice xmlns:am3d="http://schemas.microsoft.com/office/drawing/2017/model3d" Requires="am3d">
          <p:graphicFrame>
            <p:nvGraphicFramePr>
              <p:cNvPr id="7" name="3D Model 6" descr="Exclamation Bubble">
                <a:extLst>
                  <a:ext uri="{FF2B5EF4-FFF2-40B4-BE49-F238E27FC236}">
                    <a16:creationId xmlns:a16="http://schemas.microsoft.com/office/drawing/2014/main" id="{10B3C0DD-3028-478F-BA08-32F26F6B114F}"/>
                  </a:ext>
                </a:extLst>
              </p:cNvPr>
              <p:cNvGraphicFramePr>
                <a:graphicFrameLocks noChangeAspect="1"/>
              </p:cNvGraphicFramePr>
              <p:nvPr>
                <p:extLst>
                  <p:ext uri="{D42A27DB-BD31-4B8C-83A1-F6EECF244321}">
                    <p14:modId xmlns:p14="http://schemas.microsoft.com/office/powerpoint/2010/main" val="2822269562"/>
                  </p:ext>
                </p:extLst>
              </p:nvPr>
            </p:nvGraphicFramePr>
            <p:xfrm>
              <a:off x="5414606" y="2216874"/>
              <a:ext cx="6284996" cy="4355008"/>
            </p:xfrm>
            <a:graphic>
              <a:graphicData uri="http://schemas.microsoft.com/office/drawing/2017/model3d">
                <am3d:model3d r:embed="rId2">
                  <am3d:spPr>
                    <a:xfrm>
                      <a:off x="0" y="0"/>
                      <a:ext cx="6284996" cy="4355008"/>
                    </a:xfrm>
                    <a:prstGeom prst="rect">
                      <a:avLst/>
                    </a:prstGeom>
                  </am3d:spPr>
                  <am3d:camera>
                    <am3d:pos x="0" y="0" z="66837756"/>
                    <am3d:up dx="0" dy="36000000" dz="0"/>
                    <am3d:lookAt x="0" y="0" z="0"/>
                    <am3d:perspective fov="2700000"/>
                  </am3d:camera>
                  <am3d:trans>
                    <am3d:meterPerModelUnit n="5749010" d="1000000"/>
                    <am3d:preTrans dx="-6607935" dy="-18000000" dz="0"/>
                    <am3d:scale>
                      <am3d:sx n="1000000" d="1000000"/>
                      <am3d:sy n="1000000" d="1000000"/>
                      <am3d:sz n="1000000" d="1000000"/>
                    </am3d:scale>
                    <am3d:rot/>
                    <am3d:postTrans dx="0" dy="0" dz="0"/>
                  </am3d:trans>
                  <am3d:raster rName="Office3DRenderer" rVer="16.0.8326">
                    <am3d:blip r:embed="rId3"/>
                  </am3d:raster>
                  <am3d:objViewport viewportSz="641320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descr="Exclamation Bubble">
                <a:extLst>
                  <a:ext uri="{FF2B5EF4-FFF2-40B4-BE49-F238E27FC236}">
                    <a16:creationId xmlns:a16="http://schemas.microsoft.com/office/drawing/2014/main" id="{10B3C0DD-3028-478F-BA08-32F26F6B114F}"/>
                  </a:ext>
                </a:extLst>
              </p:cNvPr>
              <p:cNvPicPr>
                <a:picLocks noGrp="1" noRot="1" noChangeAspect="1" noMove="1" noResize="1" noEditPoints="1" noAdjustHandles="1" noChangeArrowheads="1" noChangeShapeType="1" noCrop="1"/>
              </p:cNvPicPr>
              <p:nvPr/>
            </p:nvPicPr>
            <p:blipFill>
              <a:blip r:embed="rId3"/>
              <a:stretch>
                <a:fillRect/>
              </a:stretch>
            </p:blipFill>
            <p:spPr>
              <a:xfrm>
                <a:off x="5414606" y="2216874"/>
                <a:ext cx="6284996" cy="4355008"/>
              </a:xfrm>
              <a:prstGeom prst="rect">
                <a:avLst/>
              </a:prstGeom>
            </p:spPr>
          </p:pic>
        </mc:Fallback>
      </mc:AlternateContent>
      <p:sp>
        <p:nvSpPr>
          <p:cNvPr id="8" name="Rectangle 7">
            <a:extLst>
              <a:ext uri="{FF2B5EF4-FFF2-40B4-BE49-F238E27FC236}">
                <a16:creationId xmlns:a16="http://schemas.microsoft.com/office/drawing/2014/main" id="{C4483DB3-C09B-46A3-91F7-02875AC98127}"/>
              </a:ext>
            </a:extLst>
          </p:cNvPr>
          <p:cNvSpPr/>
          <p:nvPr/>
        </p:nvSpPr>
        <p:spPr>
          <a:xfrm>
            <a:off x="6865901" y="3007981"/>
            <a:ext cx="3489821" cy="1477328"/>
          </a:xfrm>
          <a:prstGeom prst="rect">
            <a:avLst/>
          </a:prstGeom>
        </p:spPr>
        <p:txBody>
          <a:bodyPr wrap="square">
            <a:spAutoFit/>
          </a:bodyPr>
          <a:lstStyle/>
          <a:p>
            <a:pPr algn="ctr"/>
            <a:r>
              <a:rPr lang="en-US" b="1" u="sng" dirty="0"/>
              <a:t>An important exception:</a:t>
            </a:r>
          </a:p>
          <a:p>
            <a:pPr algn="ctr"/>
            <a:r>
              <a:rPr lang="en-US" dirty="0"/>
              <a:t>Transfers to a PSNT for the benefit of a disabled child by a person over 65 are exempt transfers and will not cause a transfer penalty.</a:t>
            </a:r>
          </a:p>
        </p:txBody>
      </p:sp>
      <p:pic>
        <p:nvPicPr>
          <p:cNvPr id="10" name="Picture 9">
            <a:extLst>
              <a:ext uri="{FF2B5EF4-FFF2-40B4-BE49-F238E27FC236}">
                <a16:creationId xmlns:a16="http://schemas.microsoft.com/office/drawing/2014/main" id="{2F5B7664-E2E5-4CB4-B0A1-825A911E6463}"/>
              </a:ext>
            </a:extLst>
          </p:cNvPr>
          <p:cNvPicPr>
            <a:picLocks noChangeAspect="1"/>
          </p:cNvPicPr>
          <p:nvPr/>
        </p:nvPicPr>
        <p:blipFill>
          <a:blip r:embed="rId4"/>
          <a:stretch>
            <a:fillRect/>
          </a:stretch>
        </p:blipFill>
        <p:spPr>
          <a:xfrm>
            <a:off x="120506" y="5863202"/>
            <a:ext cx="4739606" cy="697348"/>
          </a:xfrm>
          <a:prstGeom prst="rect">
            <a:avLst/>
          </a:prstGeom>
        </p:spPr>
      </p:pic>
    </p:spTree>
    <p:extLst>
      <p:ext uri="{BB962C8B-B14F-4D97-AF65-F5344CB8AC3E}">
        <p14:creationId xmlns:p14="http://schemas.microsoft.com/office/powerpoint/2010/main" val="3403858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7A5E-0E63-4E99-B364-D65B7782ED80}"/>
              </a:ext>
            </a:extLst>
          </p:cNvPr>
          <p:cNvSpPr>
            <a:spLocks noGrp="1"/>
          </p:cNvSpPr>
          <p:nvPr>
            <p:ph type="title"/>
          </p:nvPr>
        </p:nvSpPr>
        <p:spPr>
          <a:xfrm>
            <a:off x="1097280" y="286603"/>
            <a:ext cx="10058400" cy="1274421"/>
          </a:xfrm>
          <a:prstGeom prst="rect">
            <a:avLst/>
          </a:prstGeom>
        </p:spPr>
        <p:txBody>
          <a:bodyPr/>
          <a:lstStyle/>
          <a:p>
            <a:r>
              <a:rPr lang="en-US" dirty="0"/>
              <a:t>Public Benefits Primer</a:t>
            </a:r>
          </a:p>
        </p:txBody>
      </p:sp>
      <p:sp>
        <p:nvSpPr>
          <p:cNvPr id="4" name="Content Placeholder 3">
            <a:extLst>
              <a:ext uri="{FF2B5EF4-FFF2-40B4-BE49-F238E27FC236}">
                <a16:creationId xmlns:a16="http://schemas.microsoft.com/office/drawing/2014/main" id="{05BC9DB0-4B1D-4484-BD8A-57212B7B8F55}"/>
              </a:ext>
            </a:extLst>
          </p:cNvPr>
          <p:cNvSpPr>
            <a:spLocks noGrp="1"/>
          </p:cNvSpPr>
          <p:nvPr>
            <p:ph sz="half" idx="2"/>
          </p:nvPr>
        </p:nvSpPr>
        <p:spPr>
          <a:xfrm>
            <a:off x="1097278" y="1712111"/>
            <a:ext cx="10058399" cy="586755"/>
          </a:xfrm>
        </p:spPr>
        <p:txBody>
          <a:bodyPr/>
          <a:lstStyle/>
          <a:p>
            <a:r>
              <a:rPr lang="en-US" altLang="en-US" i="1" dirty="0"/>
              <a:t>Disability as defined by the Social Security Administration (SSA)</a:t>
            </a:r>
          </a:p>
        </p:txBody>
      </p:sp>
      <p:sp>
        <p:nvSpPr>
          <p:cNvPr id="7" name="Slide Number Placeholder 6">
            <a:extLst>
              <a:ext uri="{FF2B5EF4-FFF2-40B4-BE49-F238E27FC236}">
                <a16:creationId xmlns:a16="http://schemas.microsoft.com/office/drawing/2014/main" id="{6EF69118-FAE5-423A-A8A2-9311D0F5B218}"/>
              </a:ext>
            </a:extLst>
          </p:cNvPr>
          <p:cNvSpPr>
            <a:spLocks noGrp="1"/>
          </p:cNvSpPr>
          <p:nvPr>
            <p:ph type="sldNum" sz="quarter" idx="10"/>
          </p:nvPr>
        </p:nvSpPr>
        <p:spPr/>
        <p:txBody>
          <a:bodyPr/>
          <a:lstStyle/>
          <a:p>
            <a:fld id="{4E0B2449-072C-424A-B21E-C811EE2EDC3B}" type="slidenum">
              <a:rPr lang="en-US" smtClean="0"/>
              <a:t>18</a:t>
            </a:fld>
            <a:endParaRPr lang="en-US"/>
          </a:p>
        </p:txBody>
      </p:sp>
      <p:graphicFrame>
        <p:nvGraphicFramePr>
          <p:cNvPr id="8" name="Diagram 7">
            <a:extLst>
              <a:ext uri="{FF2B5EF4-FFF2-40B4-BE49-F238E27FC236}">
                <a16:creationId xmlns:a16="http://schemas.microsoft.com/office/drawing/2014/main" id="{FB4D7FFB-585C-48AC-A094-641326EA53C1}"/>
              </a:ext>
            </a:extLst>
          </p:cNvPr>
          <p:cNvGraphicFramePr/>
          <p:nvPr>
            <p:extLst>
              <p:ext uri="{D42A27DB-BD31-4B8C-83A1-F6EECF244321}">
                <p14:modId xmlns:p14="http://schemas.microsoft.com/office/powerpoint/2010/main" val="3735697432"/>
              </p:ext>
            </p:extLst>
          </p:nvPr>
        </p:nvGraphicFramePr>
        <p:xfrm>
          <a:off x="1097278" y="2107797"/>
          <a:ext cx="10058398" cy="3232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4476CD1-B986-4434-920E-0169F0D97F8E}"/>
              </a:ext>
            </a:extLst>
          </p:cNvPr>
          <p:cNvSpPr txBox="1"/>
          <p:nvPr/>
        </p:nvSpPr>
        <p:spPr>
          <a:xfrm>
            <a:off x="1066801" y="4859247"/>
            <a:ext cx="10058398" cy="1569660"/>
          </a:xfrm>
          <a:prstGeom prst="rect">
            <a:avLst/>
          </a:prstGeom>
          <a:noFill/>
        </p:spPr>
        <p:txBody>
          <a:bodyPr wrap="square" rtlCol="0">
            <a:spAutoFit/>
          </a:bodyPr>
          <a:lstStyle/>
          <a:p>
            <a:pPr algn="ctr" defTabSz="914400"/>
            <a:endParaRPr lang="en-US" sz="2400" i="1" dirty="0">
              <a:solidFill>
                <a:srgbClr val="3A3A3A"/>
              </a:solidFill>
            </a:endParaRPr>
          </a:p>
          <a:p>
            <a:pPr algn="ctr" defTabSz="914400"/>
            <a:endParaRPr lang="en-US" sz="2400" i="1" dirty="0">
              <a:solidFill>
                <a:srgbClr val="3A3A3A"/>
              </a:solidFill>
            </a:endParaRPr>
          </a:p>
          <a:p>
            <a:pPr algn="ctr" defTabSz="914400"/>
            <a:r>
              <a:rPr lang="en-US" sz="2400" i="1" dirty="0">
                <a:solidFill>
                  <a:srgbClr val="3A3A3A"/>
                </a:solidFill>
              </a:rPr>
              <a:t>Source: Social Security Handbook </a:t>
            </a:r>
            <a:r>
              <a:rPr lang="en-US" altLang="en-US" sz="2400" i="1" dirty="0">
                <a:solidFill>
                  <a:srgbClr val="3A3A3A"/>
                </a:solidFill>
              </a:rPr>
              <a:t>(</a:t>
            </a:r>
            <a:r>
              <a:rPr lang="en-US" altLang="en-US" sz="2400" i="1" dirty="0">
                <a:solidFill>
                  <a:srgbClr val="3A3A3A"/>
                </a:solidFill>
                <a:hlinkClick r:id="rId7" action="ppaction://hlinkfile"/>
              </a:rPr>
              <a:t>disability.gov</a:t>
            </a:r>
            <a:r>
              <a:rPr lang="en-US" altLang="en-US" sz="2400" i="1" dirty="0">
                <a:solidFill>
                  <a:srgbClr val="3A3A3A"/>
                </a:solidFill>
              </a:rPr>
              <a:t>)</a:t>
            </a:r>
            <a:r>
              <a:rPr lang="en-US" sz="2400" i="1" dirty="0">
                <a:solidFill>
                  <a:srgbClr val="3A3A3A"/>
                </a:solidFill>
              </a:rPr>
              <a:t> </a:t>
            </a:r>
          </a:p>
          <a:p>
            <a:pPr algn="ctr" defTabSz="914400"/>
            <a:endParaRPr lang="en-US" sz="2400" dirty="0">
              <a:solidFill>
                <a:srgbClr val="3A3A3A"/>
              </a:solidFill>
            </a:endParaRPr>
          </a:p>
        </p:txBody>
      </p:sp>
      <p:pic>
        <p:nvPicPr>
          <p:cNvPr id="11" name="Picture 10">
            <a:extLst>
              <a:ext uri="{FF2B5EF4-FFF2-40B4-BE49-F238E27FC236}">
                <a16:creationId xmlns:a16="http://schemas.microsoft.com/office/drawing/2014/main" id="{8E5CCCF2-B072-4BC9-9A4B-CEBC45A07708}"/>
              </a:ext>
            </a:extLst>
          </p:cNvPr>
          <p:cNvPicPr>
            <a:picLocks noChangeAspect="1"/>
          </p:cNvPicPr>
          <p:nvPr/>
        </p:nvPicPr>
        <p:blipFill>
          <a:blip r:embed="rId8"/>
          <a:stretch>
            <a:fillRect/>
          </a:stretch>
        </p:blipFill>
        <p:spPr>
          <a:xfrm>
            <a:off x="120506" y="6080233"/>
            <a:ext cx="4739606" cy="697348"/>
          </a:xfrm>
          <a:prstGeom prst="rect">
            <a:avLst/>
          </a:prstGeom>
        </p:spPr>
      </p:pic>
    </p:spTree>
    <p:extLst>
      <p:ext uri="{BB962C8B-B14F-4D97-AF65-F5344CB8AC3E}">
        <p14:creationId xmlns:p14="http://schemas.microsoft.com/office/powerpoint/2010/main" val="4268753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14B36D-E3E3-49BE-B0B4-571BE1AFD773}"/>
              </a:ext>
            </a:extLst>
          </p:cNvPr>
          <p:cNvSpPr>
            <a:spLocks noGrp="1"/>
          </p:cNvSpPr>
          <p:nvPr>
            <p:ph type="title"/>
          </p:nvPr>
        </p:nvSpPr>
        <p:spPr>
          <a:xfrm>
            <a:off x="457200" y="1972661"/>
            <a:ext cx="3200400" cy="2286000"/>
          </a:xfrm>
        </p:spPr>
        <p:txBody>
          <a:bodyPr/>
          <a:lstStyle/>
          <a:p>
            <a:r>
              <a:rPr lang="en-US" u="sng" dirty="0">
                <a:solidFill>
                  <a:schemeClr val="tx2"/>
                </a:solidFill>
              </a:rPr>
              <a:t>Supplemental Security Income (SSI):</a:t>
            </a:r>
          </a:p>
        </p:txBody>
      </p:sp>
      <p:sp>
        <p:nvSpPr>
          <p:cNvPr id="7" name="Slide Number Placeholder 6">
            <a:extLst>
              <a:ext uri="{FF2B5EF4-FFF2-40B4-BE49-F238E27FC236}">
                <a16:creationId xmlns:a16="http://schemas.microsoft.com/office/drawing/2014/main" id="{81BFF5A6-756D-49DE-82E9-B23358172D6B}"/>
              </a:ext>
            </a:extLst>
          </p:cNvPr>
          <p:cNvSpPr>
            <a:spLocks noGrp="1"/>
          </p:cNvSpPr>
          <p:nvPr>
            <p:ph type="sldNum" sz="quarter" idx="4"/>
          </p:nvPr>
        </p:nvSpPr>
        <p:spPr/>
        <p:txBody>
          <a:bodyPr/>
          <a:lstStyle/>
          <a:p>
            <a:fld id="{4E0B2449-072C-424A-B21E-C811EE2EDC3B}" type="slidenum">
              <a:rPr lang="en-US" smtClean="0"/>
              <a:t>19</a:t>
            </a:fld>
            <a:endParaRPr lang="en-US"/>
          </a:p>
        </p:txBody>
      </p:sp>
      <p:sp>
        <p:nvSpPr>
          <p:cNvPr id="11" name="TextBox 10">
            <a:extLst>
              <a:ext uri="{FF2B5EF4-FFF2-40B4-BE49-F238E27FC236}">
                <a16:creationId xmlns:a16="http://schemas.microsoft.com/office/drawing/2014/main" id="{CEBA9E78-5B71-4783-A6D2-138530D5D7E9}"/>
              </a:ext>
            </a:extLst>
          </p:cNvPr>
          <p:cNvSpPr txBox="1"/>
          <p:nvPr/>
        </p:nvSpPr>
        <p:spPr>
          <a:xfrm>
            <a:off x="457199" y="1499570"/>
            <a:ext cx="10101263" cy="861774"/>
          </a:xfrm>
          <a:prstGeom prst="rect">
            <a:avLst/>
          </a:prstGeom>
          <a:noFill/>
        </p:spPr>
        <p:txBody>
          <a:bodyPr wrap="square" rtlCol="0">
            <a:spAutoFit/>
          </a:bodyPr>
          <a:lstStyle/>
          <a:p>
            <a:pPr marL="285750" indent="-285750">
              <a:buFont typeface="Arial" panose="020B0604020202020204" pitchFamily="34" charset="0"/>
              <a:buChar char="•"/>
            </a:pPr>
            <a:r>
              <a:rPr lang="en-US" sz="2000" dirty="0"/>
              <a:t>Monthly monetary allowance that is intended to pay for basics like food and shelter</a:t>
            </a:r>
          </a:p>
          <a:p>
            <a:endParaRPr lang="en-US" sz="1000" dirty="0"/>
          </a:p>
          <a:p>
            <a:pPr marL="285750" indent="-285750">
              <a:buFont typeface="Arial" panose="020B0604020202020204" pitchFamily="34" charset="0"/>
              <a:buChar char="•"/>
            </a:pPr>
            <a:r>
              <a:rPr lang="en-US" sz="2000" dirty="0"/>
              <a:t>Means-tested benefit for disabled persons who are impoverished</a:t>
            </a:r>
          </a:p>
        </p:txBody>
      </p:sp>
      <p:pic>
        <p:nvPicPr>
          <p:cNvPr id="12" name="Picture 11">
            <a:extLst>
              <a:ext uri="{FF2B5EF4-FFF2-40B4-BE49-F238E27FC236}">
                <a16:creationId xmlns:a16="http://schemas.microsoft.com/office/drawing/2014/main" id="{190C5A7A-D5D1-4059-ABFD-C0CB209928F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850515" y="2734869"/>
            <a:ext cx="4280747" cy="285409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004FDC4A-376B-4887-B41A-6B40EFAA45ED}"/>
              </a:ext>
            </a:extLst>
          </p:cNvPr>
          <p:cNvSpPr txBox="1"/>
          <p:nvPr/>
        </p:nvSpPr>
        <p:spPr>
          <a:xfrm>
            <a:off x="7989958" y="2466458"/>
            <a:ext cx="4003588" cy="2985433"/>
          </a:xfrm>
          <a:prstGeom prst="rect">
            <a:avLst/>
          </a:prstGeom>
          <a:noFill/>
        </p:spPr>
        <p:txBody>
          <a:bodyPr wrap="square" rtlCol="0">
            <a:spAutoFit/>
          </a:bodyPr>
          <a:lstStyle/>
          <a:p>
            <a:r>
              <a:rPr lang="en-US" sz="2000" b="1" i="1" dirty="0"/>
              <a:t>        Adults are eligible if they are:</a:t>
            </a:r>
          </a:p>
          <a:p>
            <a:endParaRPr lang="en-US" sz="1000" dirty="0"/>
          </a:p>
          <a:p>
            <a:pPr marL="742950" lvl="1" indent="-285750">
              <a:buFont typeface="Arial" panose="020B0604020202020204" pitchFamily="34" charset="0"/>
              <a:buChar char="•"/>
            </a:pPr>
            <a:r>
              <a:rPr lang="en-US" sz="2000" dirty="0"/>
              <a:t>Disabled</a:t>
            </a:r>
          </a:p>
          <a:p>
            <a:pPr marL="742950" lvl="1" indent="-285750">
              <a:buFont typeface="Arial" panose="020B0604020202020204" pitchFamily="34" charset="0"/>
              <a:buChar char="•"/>
            </a:pPr>
            <a:r>
              <a:rPr lang="en-US" sz="2000" dirty="0"/>
              <a:t>Have no more than $2,000 in countable resources</a:t>
            </a:r>
          </a:p>
          <a:p>
            <a:pPr lvl="1"/>
            <a:r>
              <a:rPr lang="en-US" sz="2000" dirty="0"/>
              <a:t>		</a:t>
            </a:r>
            <a:r>
              <a:rPr lang="en-US" sz="2000" b="1" u="sng" dirty="0"/>
              <a:t>AND</a:t>
            </a:r>
          </a:p>
          <a:p>
            <a:pPr marL="742950" lvl="1" indent="-285750">
              <a:buFont typeface="Arial" panose="020B0604020202020204" pitchFamily="34" charset="0"/>
              <a:buChar char="•"/>
            </a:pPr>
            <a:r>
              <a:rPr lang="en-US" sz="2000" dirty="0"/>
              <a:t>Below the Federal Benefit Rate – currently $841/month, as of January 2022</a:t>
            </a:r>
          </a:p>
          <a:p>
            <a:endParaRPr lang="en-US" dirty="0"/>
          </a:p>
        </p:txBody>
      </p:sp>
      <p:pic>
        <p:nvPicPr>
          <p:cNvPr id="14" name="Picture 13">
            <a:extLst>
              <a:ext uri="{FF2B5EF4-FFF2-40B4-BE49-F238E27FC236}">
                <a16:creationId xmlns:a16="http://schemas.microsoft.com/office/drawing/2014/main" id="{BAD9F3DB-B42A-4DB4-9022-B388491A7F20}"/>
              </a:ext>
            </a:extLst>
          </p:cNvPr>
          <p:cNvPicPr>
            <a:picLocks noChangeAspect="1"/>
          </p:cNvPicPr>
          <p:nvPr/>
        </p:nvPicPr>
        <p:blipFill>
          <a:blip r:embed="rId3"/>
          <a:stretch>
            <a:fillRect/>
          </a:stretch>
        </p:blipFill>
        <p:spPr>
          <a:xfrm>
            <a:off x="0" y="5956529"/>
            <a:ext cx="4739606" cy="697348"/>
          </a:xfrm>
          <a:prstGeom prst="rect">
            <a:avLst/>
          </a:prstGeom>
        </p:spPr>
      </p:pic>
      <p:sp>
        <p:nvSpPr>
          <p:cNvPr id="15" name="TextBox 14">
            <a:extLst>
              <a:ext uri="{FF2B5EF4-FFF2-40B4-BE49-F238E27FC236}">
                <a16:creationId xmlns:a16="http://schemas.microsoft.com/office/drawing/2014/main" id="{4791DCEE-D4E5-4BEE-B005-ECDFB7E2AEEE}"/>
              </a:ext>
            </a:extLst>
          </p:cNvPr>
          <p:cNvSpPr txBox="1"/>
          <p:nvPr/>
        </p:nvSpPr>
        <p:spPr>
          <a:xfrm>
            <a:off x="300496" y="893798"/>
            <a:ext cx="11591007" cy="646331"/>
          </a:xfrm>
          <a:prstGeom prst="rect">
            <a:avLst/>
          </a:prstGeom>
          <a:noFill/>
        </p:spPr>
        <p:txBody>
          <a:bodyPr wrap="square">
            <a:spAutoFit/>
          </a:bodyPr>
          <a:lstStyle/>
          <a:p>
            <a:r>
              <a:rPr lang="en-US" sz="3600" i="1" dirty="0">
                <a:solidFill>
                  <a:schemeClr val="tx2"/>
                </a:solidFill>
              </a:rPr>
              <a:t>What happens if one is disabled and impoverished?</a:t>
            </a:r>
          </a:p>
        </p:txBody>
      </p:sp>
    </p:spTree>
    <p:extLst>
      <p:ext uri="{BB962C8B-B14F-4D97-AF65-F5344CB8AC3E}">
        <p14:creationId xmlns:p14="http://schemas.microsoft.com/office/powerpoint/2010/main" val="282187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BDDE-7420-43EA-8AE1-79392A35DD5C}"/>
              </a:ext>
            </a:extLst>
          </p:cNvPr>
          <p:cNvSpPr>
            <a:spLocks noGrp="1"/>
          </p:cNvSpPr>
          <p:nvPr>
            <p:ph type="title"/>
          </p:nvPr>
        </p:nvSpPr>
        <p:spPr>
          <a:xfrm>
            <a:off x="4903396" y="528560"/>
            <a:ext cx="7018167" cy="1450757"/>
          </a:xfrm>
          <a:prstGeom prst="rect">
            <a:avLst/>
          </a:prstGeom>
        </p:spPr>
        <p:txBody>
          <a:bodyPr>
            <a:normAutofit/>
          </a:bodyPr>
          <a:lstStyle/>
          <a:p>
            <a:r>
              <a:rPr lang="en-US" sz="3600" dirty="0"/>
              <a:t>Joanne Marcus, MSW</a:t>
            </a:r>
            <a:br>
              <a:rPr lang="en-US" sz="3600" dirty="0"/>
            </a:br>
            <a:r>
              <a:rPr lang="en-US" sz="3600" dirty="0"/>
              <a:t>President &amp; CEO</a:t>
            </a:r>
          </a:p>
        </p:txBody>
      </p:sp>
      <p:sp>
        <p:nvSpPr>
          <p:cNvPr id="4" name="Content Placeholder 3">
            <a:extLst>
              <a:ext uri="{FF2B5EF4-FFF2-40B4-BE49-F238E27FC236}">
                <a16:creationId xmlns:a16="http://schemas.microsoft.com/office/drawing/2014/main" id="{B4D5544E-D0A4-42CB-9DE2-52DBBB1D0EDF}"/>
              </a:ext>
            </a:extLst>
          </p:cNvPr>
          <p:cNvSpPr>
            <a:spLocks noGrp="1"/>
          </p:cNvSpPr>
          <p:nvPr>
            <p:ph sz="half" idx="2"/>
          </p:nvPr>
        </p:nvSpPr>
        <p:spPr>
          <a:xfrm>
            <a:off x="4886101" y="2096763"/>
            <a:ext cx="5873971" cy="3378200"/>
          </a:xfrm>
        </p:spPr>
        <p:txBody>
          <a:bodyPr>
            <a:normAutofit fontScale="85000" lnSpcReduction="20000"/>
          </a:bodyPr>
          <a:lstStyle/>
          <a:p>
            <a:pPr marL="0" indent="0">
              <a:buNone/>
            </a:pPr>
            <a:r>
              <a:rPr lang="en-US" sz="2200" dirty="0"/>
              <a:t>Joanne Marcus has </a:t>
            </a:r>
            <a:r>
              <a:rPr lang="en-US" sz="2200"/>
              <a:t>a Master’s </a:t>
            </a:r>
            <a:r>
              <a:rPr lang="en-US" sz="2200" dirty="0"/>
              <a:t>D</a:t>
            </a:r>
            <a:r>
              <a:rPr lang="en-US" sz="2200"/>
              <a:t>egree in Social </a:t>
            </a:r>
            <a:r>
              <a:rPr lang="en-US" sz="2200" dirty="0"/>
              <a:t>W</a:t>
            </a:r>
            <a:r>
              <a:rPr lang="en-US" sz="2200"/>
              <a:t>ork </a:t>
            </a:r>
            <a:r>
              <a:rPr lang="en-US" sz="2200" dirty="0"/>
              <a:t>and serves as the President and CEO of Commonwealth Community Trust (CCT). She brings to CCT 37 years of experience in nonprofit administration and served as the Executive Director of CCT for 21 years before being named President and CEO. Under her leadership, CCT has grown to serve over 2,000 trust beneficiaries throughout the United States. Ms. Marcus is frequently asked to speak to professional groups and community organizations nationwide.</a:t>
            </a:r>
          </a:p>
          <a:p>
            <a:pPr marL="0" indent="0">
              <a:buNone/>
            </a:pPr>
            <a:endParaRPr lang="en-US" dirty="0"/>
          </a:p>
          <a:p>
            <a:pPr marL="0" indent="0">
              <a:lnSpc>
                <a:spcPct val="110000"/>
              </a:lnSpc>
              <a:spcBef>
                <a:spcPts val="0"/>
              </a:spcBef>
              <a:spcAft>
                <a:spcPts val="0"/>
              </a:spcAft>
              <a:buNone/>
            </a:pPr>
            <a:r>
              <a:rPr lang="en-US" b="1" i="1" dirty="0"/>
              <a:t>jmarcus@trustCCT.org</a:t>
            </a:r>
          </a:p>
          <a:p>
            <a:pPr marL="0" indent="0">
              <a:lnSpc>
                <a:spcPct val="110000"/>
              </a:lnSpc>
              <a:spcBef>
                <a:spcPts val="0"/>
              </a:spcBef>
              <a:spcAft>
                <a:spcPts val="0"/>
              </a:spcAft>
              <a:buNone/>
            </a:pPr>
            <a:r>
              <a:rPr lang="en-US" b="1" i="1" dirty="0"/>
              <a:t>(804) 740-6930</a:t>
            </a:r>
          </a:p>
          <a:p>
            <a:pPr marL="0" indent="0">
              <a:lnSpc>
                <a:spcPct val="110000"/>
              </a:lnSpc>
              <a:spcBef>
                <a:spcPts val="0"/>
              </a:spcBef>
              <a:spcAft>
                <a:spcPts val="0"/>
              </a:spcAft>
              <a:buNone/>
            </a:pPr>
            <a:r>
              <a:rPr lang="en-US" b="1" i="1" dirty="0">
                <a:hlinkClick r:id="rId2"/>
              </a:rPr>
              <a:t>www.trustcct.org</a:t>
            </a:r>
            <a:endParaRPr lang="en-US" b="1" i="1" dirty="0"/>
          </a:p>
          <a:p>
            <a:pPr marL="0" indent="0">
              <a:lnSpc>
                <a:spcPct val="110000"/>
              </a:lnSpc>
              <a:spcBef>
                <a:spcPts val="0"/>
              </a:spcBef>
              <a:spcAft>
                <a:spcPts val="0"/>
              </a:spcAft>
              <a:buNone/>
            </a:pPr>
            <a:endParaRPr lang="en-US" b="1" i="1" dirty="0"/>
          </a:p>
          <a:p>
            <a:pPr marL="0" indent="0">
              <a:lnSpc>
                <a:spcPct val="110000"/>
              </a:lnSpc>
              <a:spcBef>
                <a:spcPts val="0"/>
              </a:spcBef>
              <a:spcAft>
                <a:spcPts val="0"/>
              </a:spcAft>
              <a:buNone/>
            </a:pPr>
            <a:endParaRPr lang="en-US" b="1" i="1" dirty="0"/>
          </a:p>
        </p:txBody>
      </p:sp>
      <p:sp>
        <p:nvSpPr>
          <p:cNvPr id="13" name="Slide Number Placeholder 12">
            <a:extLst>
              <a:ext uri="{FF2B5EF4-FFF2-40B4-BE49-F238E27FC236}">
                <a16:creationId xmlns:a16="http://schemas.microsoft.com/office/drawing/2014/main" id="{892FF801-3378-47EE-8A1E-C6CE585098C0}"/>
              </a:ext>
            </a:extLst>
          </p:cNvPr>
          <p:cNvSpPr>
            <a:spLocks noGrp="1"/>
          </p:cNvSpPr>
          <p:nvPr>
            <p:ph type="sldNum" sz="quarter" idx="10"/>
          </p:nvPr>
        </p:nvSpPr>
        <p:spPr/>
        <p:txBody>
          <a:bodyPr/>
          <a:lstStyle/>
          <a:p>
            <a:fld id="{4E0B2449-072C-424A-B21E-C811EE2EDC3B}" type="slidenum">
              <a:rPr lang="en-US" smtClean="0"/>
              <a:t>2</a:t>
            </a:fld>
            <a:endParaRPr lang="en-US"/>
          </a:p>
        </p:txBody>
      </p:sp>
      <p:pic>
        <p:nvPicPr>
          <p:cNvPr id="16" name="Picture 15">
            <a:extLst>
              <a:ext uri="{FF2B5EF4-FFF2-40B4-BE49-F238E27FC236}">
                <a16:creationId xmlns:a16="http://schemas.microsoft.com/office/drawing/2014/main" id="{4E03D32D-0C5D-40AD-9762-D5F808A23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928" y="1107347"/>
            <a:ext cx="3237887" cy="3733017"/>
          </a:xfrm>
          <a:prstGeom prst="rect">
            <a:avLst/>
          </a:prstGeom>
        </p:spPr>
      </p:pic>
      <p:pic>
        <p:nvPicPr>
          <p:cNvPr id="6" name="Picture 5">
            <a:extLst>
              <a:ext uri="{FF2B5EF4-FFF2-40B4-BE49-F238E27FC236}">
                <a16:creationId xmlns:a16="http://schemas.microsoft.com/office/drawing/2014/main" id="{E9AB1C9C-DA53-4A51-A3EA-A2C92F95207F}"/>
              </a:ext>
            </a:extLst>
          </p:cNvPr>
          <p:cNvPicPr>
            <a:picLocks noChangeAspect="1"/>
          </p:cNvPicPr>
          <p:nvPr/>
        </p:nvPicPr>
        <p:blipFill>
          <a:blip r:embed="rId4"/>
          <a:stretch>
            <a:fillRect/>
          </a:stretch>
        </p:blipFill>
        <p:spPr>
          <a:xfrm>
            <a:off x="120506" y="5842932"/>
            <a:ext cx="4739606" cy="697348"/>
          </a:xfrm>
          <a:prstGeom prst="rect">
            <a:avLst/>
          </a:prstGeom>
        </p:spPr>
      </p:pic>
    </p:spTree>
    <p:extLst>
      <p:ext uri="{BB962C8B-B14F-4D97-AF65-F5344CB8AC3E}">
        <p14:creationId xmlns:p14="http://schemas.microsoft.com/office/powerpoint/2010/main" val="3142654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E88032-5DB4-4AE2-A364-FDEBC1A541EA}"/>
              </a:ext>
            </a:extLst>
          </p:cNvPr>
          <p:cNvSpPr>
            <a:spLocks noGrp="1"/>
          </p:cNvSpPr>
          <p:nvPr>
            <p:ph type="title"/>
          </p:nvPr>
        </p:nvSpPr>
        <p:spPr>
          <a:xfrm>
            <a:off x="1097278" y="580753"/>
            <a:ext cx="10058400" cy="1251252"/>
          </a:xfrm>
          <a:prstGeom prst="rect">
            <a:avLst/>
          </a:prstGeom>
        </p:spPr>
        <p:txBody>
          <a:bodyPr/>
          <a:lstStyle/>
          <a:p>
            <a:r>
              <a:rPr lang="en-US" dirty="0"/>
              <a:t>Medicaid</a:t>
            </a:r>
          </a:p>
        </p:txBody>
      </p:sp>
      <p:sp>
        <p:nvSpPr>
          <p:cNvPr id="5" name="Slide Number Placeholder 4">
            <a:extLst>
              <a:ext uri="{FF2B5EF4-FFF2-40B4-BE49-F238E27FC236}">
                <a16:creationId xmlns:a16="http://schemas.microsoft.com/office/drawing/2014/main" id="{22E6AF47-74CE-4CB4-AB2B-20214A1771C2}"/>
              </a:ext>
            </a:extLst>
          </p:cNvPr>
          <p:cNvSpPr>
            <a:spLocks noGrp="1"/>
          </p:cNvSpPr>
          <p:nvPr>
            <p:ph type="sldNum" sz="quarter" idx="4"/>
          </p:nvPr>
        </p:nvSpPr>
        <p:spPr/>
        <p:txBody>
          <a:bodyPr/>
          <a:lstStyle/>
          <a:p>
            <a:fld id="{4E0B2449-072C-424A-B21E-C811EE2EDC3B}" type="slidenum">
              <a:rPr lang="en-US" smtClean="0"/>
              <a:t>20</a:t>
            </a:fld>
            <a:endParaRPr lang="en-US"/>
          </a:p>
        </p:txBody>
      </p:sp>
      <p:grpSp>
        <p:nvGrpSpPr>
          <p:cNvPr id="7" name="Group 6">
            <a:extLst>
              <a:ext uri="{FF2B5EF4-FFF2-40B4-BE49-F238E27FC236}">
                <a16:creationId xmlns:a16="http://schemas.microsoft.com/office/drawing/2014/main" id="{D33E4099-553C-4DB7-B732-B56FE07D37DC}"/>
              </a:ext>
            </a:extLst>
          </p:cNvPr>
          <p:cNvGrpSpPr/>
          <p:nvPr/>
        </p:nvGrpSpPr>
        <p:grpSpPr>
          <a:xfrm>
            <a:off x="1097279" y="2047862"/>
            <a:ext cx="10058399" cy="3406833"/>
            <a:chOff x="4802164" y="1901497"/>
            <a:chExt cx="3288064" cy="3329324"/>
          </a:xfrm>
          <a:effectLst/>
        </p:grpSpPr>
        <p:sp>
          <p:nvSpPr>
            <p:cNvPr id="8" name="Freeform: Shape 7">
              <a:extLst>
                <a:ext uri="{FF2B5EF4-FFF2-40B4-BE49-F238E27FC236}">
                  <a16:creationId xmlns:a16="http://schemas.microsoft.com/office/drawing/2014/main" id="{3399DB34-2F3B-4AF0-83D6-B426882480A5}"/>
                </a:ext>
              </a:extLst>
            </p:cNvPr>
            <p:cNvSpPr/>
            <p:nvPr/>
          </p:nvSpPr>
          <p:spPr>
            <a:xfrm>
              <a:off x="4802164" y="1901497"/>
              <a:ext cx="3288064" cy="460800"/>
            </a:xfrm>
            <a:custGeom>
              <a:avLst/>
              <a:gdLst>
                <a:gd name="connsiteX0" fmla="*/ 0 w 3288064"/>
                <a:gd name="connsiteY0" fmla="*/ 0 h 460800"/>
                <a:gd name="connsiteX1" fmla="*/ 3288064 w 3288064"/>
                <a:gd name="connsiteY1" fmla="*/ 0 h 460800"/>
                <a:gd name="connsiteX2" fmla="*/ 3288064 w 3288064"/>
                <a:gd name="connsiteY2" fmla="*/ 460800 h 460800"/>
                <a:gd name="connsiteX3" fmla="*/ 0 w 3288064"/>
                <a:gd name="connsiteY3" fmla="*/ 460800 h 460800"/>
                <a:gd name="connsiteX4" fmla="*/ 0 w 3288064"/>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064" h="460800">
                  <a:moveTo>
                    <a:pt x="0" y="0"/>
                  </a:moveTo>
                  <a:lnTo>
                    <a:pt x="3288064" y="0"/>
                  </a:lnTo>
                  <a:lnTo>
                    <a:pt x="3288064" y="460800"/>
                  </a:lnTo>
                  <a:lnTo>
                    <a:pt x="0" y="4608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endParaRPr lang="en-US" kern="1200" dirty="0"/>
            </a:p>
          </p:txBody>
        </p:sp>
        <p:sp>
          <p:nvSpPr>
            <p:cNvPr id="9" name="Freeform: Shape 8">
              <a:extLst>
                <a:ext uri="{FF2B5EF4-FFF2-40B4-BE49-F238E27FC236}">
                  <a16:creationId xmlns:a16="http://schemas.microsoft.com/office/drawing/2014/main" id="{D57F70B6-9E1D-4342-B0E6-560D489CD068}"/>
                </a:ext>
              </a:extLst>
            </p:cNvPr>
            <p:cNvSpPr/>
            <p:nvPr/>
          </p:nvSpPr>
          <p:spPr>
            <a:xfrm>
              <a:off x="4802164" y="2362297"/>
              <a:ext cx="3288064" cy="2868524"/>
            </a:xfrm>
            <a:custGeom>
              <a:avLst/>
              <a:gdLst>
                <a:gd name="connsiteX0" fmla="*/ 0 w 3288064"/>
                <a:gd name="connsiteY0" fmla="*/ 0 h 2868524"/>
                <a:gd name="connsiteX1" fmla="*/ 3288064 w 3288064"/>
                <a:gd name="connsiteY1" fmla="*/ 0 h 2868524"/>
                <a:gd name="connsiteX2" fmla="*/ 3288064 w 3288064"/>
                <a:gd name="connsiteY2" fmla="*/ 2868524 h 2868524"/>
                <a:gd name="connsiteX3" fmla="*/ 0 w 3288064"/>
                <a:gd name="connsiteY3" fmla="*/ 2868524 h 2868524"/>
                <a:gd name="connsiteX4" fmla="*/ 0 w 3288064"/>
                <a:gd name="connsiteY4" fmla="*/ 0 h 286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064" h="2868524">
                  <a:moveTo>
                    <a:pt x="0" y="0"/>
                  </a:moveTo>
                  <a:lnTo>
                    <a:pt x="3288064" y="0"/>
                  </a:lnTo>
                  <a:lnTo>
                    <a:pt x="3288064" y="2868524"/>
                  </a:lnTo>
                  <a:lnTo>
                    <a:pt x="0" y="286852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65113" lvl="1" indent="-265113" algn="l" defTabSz="711200">
                <a:lnSpc>
                  <a:spcPct val="90000"/>
                </a:lnSpc>
                <a:spcBef>
                  <a:spcPct val="0"/>
                </a:spcBef>
                <a:spcAft>
                  <a:spcPct val="15000"/>
                </a:spcAft>
                <a:buChar char="•"/>
              </a:pPr>
              <a:r>
                <a:rPr lang="en-US" sz="2000" kern="1200" dirty="0"/>
                <a:t>Federal health insurance program for persons who are aged, blind and disabled with qualifying low incomes and resources</a:t>
              </a:r>
            </a:p>
            <a:p>
              <a:pPr marL="265113" lvl="1" indent="-265113" algn="l" defTabSz="711200">
                <a:lnSpc>
                  <a:spcPct val="90000"/>
                </a:lnSpc>
                <a:spcBef>
                  <a:spcPct val="0"/>
                </a:spcBef>
                <a:spcAft>
                  <a:spcPct val="15000"/>
                </a:spcAft>
                <a:buChar char="•"/>
              </a:pPr>
              <a:r>
                <a:rPr lang="en-US" sz="2000" kern="1200" dirty="0"/>
                <a:t>Administered by the States – some states have different eligibility requirements</a:t>
              </a:r>
            </a:p>
            <a:p>
              <a:pPr marL="265113" lvl="1" indent="-265113" algn="l" defTabSz="711200">
                <a:lnSpc>
                  <a:spcPct val="90000"/>
                </a:lnSpc>
                <a:spcBef>
                  <a:spcPct val="0"/>
                </a:spcBef>
                <a:spcAft>
                  <a:spcPct val="15000"/>
                </a:spcAft>
                <a:buChar char="•"/>
              </a:pPr>
              <a:r>
                <a:rPr lang="en-US" sz="2000" dirty="0"/>
                <a:t>A</a:t>
              </a:r>
              <a:r>
                <a:rPr lang="en-US" sz="2000" kern="1200" dirty="0"/>
                <a:t>dministered through the local Department of Social Services</a:t>
              </a:r>
            </a:p>
            <a:p>
              <a:pPr marL="265113" lvl="1" indent="-265113" algn="l" defTabSz="711200">
                <a:lnSpc>
                  <a:spcPct val="90000"/>
                </a:lnSpc>
                <a:spcBef>
                  <a:spcPct val="0"/>
                </a:spcBef>
                <a:spcAft>
                  <a:spcPct val="15000"/>
                </a:spcAft>
                <a:buChar char="•"/>
              </a:pPr>
              <a:r>
                <a:rPr lang="en-US" sz="2000" kern="1200" dirty="0"/>
                <a:t>For simplicity’s sake – eligibility for Medicaid is the same as SSI</a:t>
              </a:r>
            </a:p>
            <a:p>
              <a:pPr marL="593725" lvl="2" indent="-309563" algn="l" defTabSz="711200">
                <a:lnSpc>
                  <a:spcPct val="90000"/>
                </a:lnSpc>
                <a:spcBef>
                  <a:spcPct val="0"/>
                </a:spcBef>
                <a:spcAft>
                  <a:spcPct val="15000"/>
                </a:spcAft>
                <a:buFont typeface="Symbol" panose="05050102010706020507" pitchFamily="18" charset="2"/>
                <a:buChar char="-"/>
              </a:pPr>
              <a:r>
                <a:rPr lang="en-US" sz="2000" kern="1200" dirty="0"/>
                <a:t>Cap on resources and income</a:t>
              </a:r>
            </a:p>
          </p:txBody>
        </p:sp>
      </p:grpSp>
      <p:pic>
        <p:nvPicPr>
          <p:cNvPr id="11" name="Picture 10">
            <a:extLst>
              <a:ext uri="{FF2B5EF4-FFF2-40B4-BE49-F238E27FC236}">
                <a16:creationId xmlns:a16="http://schemas.microsoft.com/office/drawing/2014/main" id="{7D0BA17B-CBD7-4D0E-8AE2-0187BEF9F34E}"/>
              </a:ext>
            </a:extLst>
          </p:cNvPr>
          <p:cNvPicPr>
            <a:picLocks noChangeAspect="1"/>
          </p:cNvPicPr>
          <p:nvPr/>
        </p:nvPicPr>
        <p:blipFill>
          <a:blip r:embed="rId2"/>
          <a:stretch>
            <a:fillRect/>
          </a:stretch>
        </p:blipFill>
        <p:spPr>
          <a:xfrm>
            <a:off x="86950" y="5926223"/>
            <a:ext cx="4739606" cy="697348"/>
          </a:xfrm>
          <a:prstGeom prst="rect">
            <a:avLst/>
          </a:prstGeom>
        </p:spPr>
      </p:pic>
    </p:spTree>
    <p:extLst>
      <p:ext uri="{BB962C8B-B14F-4D97-AF65-F5344CB8AC3E}">
        <p14:creationId xmlns:p14="http://schemas.microsoft.com/office/powerpoint/2010/main" val="421191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D00DC9-A77B-41C6-9372-9B33A70A8093}"/>
              </a:ext>
            </a:extLst>
          </p:cNvPr>
          <p:cNvSpPr>
            <a:spLocks noGrp="1"/>
          </p:cNvSpPr>
          <p:nvPr>
            <p:ph type="title"/>
          </p:nvPr>
        </p:nvSpPr>
        <p:spPr>
          <a:xfrm>
            <a:off x="1097280" y="651243"/>
            <a:ext cx="10058400" cy="1251252"/>
          </a:xfrm>
          <a:prstGeom prst="rect">
            <a:avLst/>
          </a:prstGeom>
        </p:spPr>
        <p:txBody>
          <a:bodyPr/>
          <a:lstStyle/>
          <a:p>
            <a:r>
              <a:rPr lang="en-US" dirty="0"/>
              <a:t>Guidelines for Disbursements</a:t>
            </a:r>
          </a:p>
        </p:txBody>
      </p:sp>
      <p:sp>
        <p:nvSpPr>
          <p:cNvPr id="7" name="Slide Number Placeholder 6">
            <a:extLst>
              <a:ext uri="{FF2B5EF4-FFF2-40B4-BE49-F238E27FC236}">
                <a16:creationId xmlns:a16="http://schemas.microsoft.com/office/drawing/2014/main" id="{E5C7841B-CBDE-4F26-8B90-E3FEB478F88A}"/>
              </a:ext>
            </a:extLst>
          </p:cNvPr>
          <p:cNvSpPr>
            <a:spLocks noGrp="1"/>
          </p:cNvSpPr>
          <p:nvPr>
            <p:ph type="sldNum" sz="quarter" idx="4"/>
          </p:nvPr>
        </p:nvSpPr>
        <p:spPr/>
        <p:txBody>
          <a:bodyPr/>
          <a:lstStyle/>
          <a:p>
            <a:fld id="{4E0B2449-072C-424A-B21E-C811EE2EDC3B}" type="slidenum">
              <a:rPr lang="en-US" smtClean="0"/>
              <a:t>21</a:t>
            </a:fld>
            <a:endParaRPr lang="en-US"/>
          </a:p>
        </p:txBody>
      </p:sp>
      <p:sp>
        <p:nvSpPr>
          <p:cNvPr id="9" name="Content Placeholder 2">
            <a:extLst>
              <a:ext uri="{FF2B5EF4-FFF2-40B4-BE49-F238E27FC236}">
                <a16:creationId xmlns:a16="http://schemas.microsoft.com/office/drawing/2014/main" id="{F210FDCC-AF27-4421-96D2-B36E9C81D8D7}"/>
              </a:ext>
            </a:extLst>
          </p:cNvPr>
          <p:cNvSpPr txBox="1">
            <a:spLocks/>
          </p:cNvSpPr>
          <p:nvPr/>
        </p:nvSpPr>
        <p:spPr>
          <a:xfrm>
            <a:off x="1097280" y="2042512"/>
            <a:ext cx="10058400" cy="72810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400" i="1" dirty="0"/>
              <a:t>When considering whether to approve a disbursement request, the following best practices can be used as a guide for decision-making:</a:t>
            </a:r>
          </a:p>
        </p:txBody>
      </p:sp>
      <p:graphicFrame>
        <p:nvGraphicFramePr>
          <p:cNvPr id="10" name="Diagram 9">
            <a:extLst>
              <a:ext uri="{FF2B5EF4-FFF2-40B4-BE49-F238E27FC236}">
                <a16:creationId xmlns:a16="http://schemas.microsoft.com/office/drawing/2014/main" id="{FD0471B5-215E-403B-9F7A-E7DAF5181D6A}"/>
              </a:ext>
            </a:extLst>
          </p:cNvPr>
          <p:cNvGraphicFramePr/>
          <p:nvPr>
            <p:extLst>
              <p:ext uri="{D42A27DB-BD31-4B8C-83A1-F6EECF244321}">
                <p14:modId xmlns:p14="http://schemas.microsoft.com/office/powerpoint/2010/main" val="2491978319"/>
              </p:ext>
            </p:extLst>
          </p:nvPr>
        </p:nvGraphicFramePr>
        <p:xfrm>
          <a:off x="1303525" y="3028387"/>
          <a:ext cx="9645910" cy="3116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5E403647-5866-4A1A-93B1-719D68C1DA3E}"/>
              </a:ext>
            </a:extLst>
          </p:cNvPr>
          <p:cNvPicPr>
            <a:picLocks noChangeAspect="1"/>
          </p:cNvPicPr>
          <p:nvPr/>
        </p:nvPicPr>
        <p:blipFill>
          <a:blip r:embed="rId7"/>
          <a:stretch>
            <a:fillRect/>
          </a:stretch>
        </p:blipFill>
        <p:spPr>
          <a:xfrm>
            <a:off x="103728" y="6160652"/>
            <a:ext cx="4739606" cy="697348"/>
          </a:xfrm>
          <a:prstGeom prst="rect">
            <a:avLst/>
          </a:prstGeom>
        </p:spPr>
      </p:pic>
    </p:spTree>
    <p:extLst>
      <p:ext uri="{BB962C8B-B14F-4D97-AF65-F5344CB8AC3E}">
        <p14:creationId xmlns:p14="http://schemas.microsoft.com/office/powerpoint/2010/main" val="429383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D00DC9-A77B-41C6-9372-9B33A70A8093}"/>
              </a:ext>
            </a:extLst>
          </p:cNvPr>
          <p:cNvSpPr>
            <a:spLocks noGrp="1"/>
          </p:cNvSpPr>
          <p:nvPr>
            <p:ph type="title"/>
          </p:nvPr>
        </p:nvSpPr>
        <p:spPr>
          <a:xfrm>
            <a:off x="492398" y="1902163"/>
            <a:ext cx="3200400" cy="2765529"/>
          </a:xfrm>
          <a:prstGeom prst="rect">
            <a:avLst/>
          </a:prstGeom>
        </p:spPr>
        <p:txBody>
          <a:bodyPr>
            <a:normAutofit/>
          </a:bodyPr>
          <a:lstStyle/>
          <a:p>
            <a:r>
              <a:rPr lang="en-US" u="sng" dirty="0">
                <a:solidFill>
                  <a:schemeClr val="tx2"/>
                </a:solidFill>
              </a:rPr>
              <a:t>Is it Income?</a:t>
            </a:r>
            <a:br>
              <a:rPr lang="en-US" dirty="0">
                <a:solidFill>
                  <a:schemeClr val="tx2"/>
                </a:solidFill>
              </a:rPr>
            </a:br>
            <a:br>
              <a:rPr lang="en-US" dirty="0">
                <a:solidFill>
                  <a:schemeClr val="tx2"/>
                </a:solidFill>
              </a:rPr>
            </a:br>
            <a:r>
              <a:rPr lang="en-US" sz="2800" i="1" dirty="0">
                <a:solidFill>
                  <a:schemeClr val="tx2"/>
                </a:solidFill>
              </a:rPr>
              <a:t>For Beneficiaries Who Receive SSI and/or Medicaid</a:t>
            </a:r>
          </a:p>
        </p:txBody>
      </p:sp>
      <p:sp>
        <p:nvSpPr>
          <p:cNvPr id="7" name="Slide Number Placeholder 6">
            <a:extLst>
              <a:ext uri="{FF2B5EF4-FFF2-40B4-BE49-F238E27FC236}">
                <a16:creationId xmlns:a16="http://schemas.microsoft.com/office/drawing/2014/main" id="{E5C7841B-CBDE-4F26-8B90-E3FEB478F88A}"/>
              </a:ext>
            </a:extLst>
          </p:cNvPr>
          <p:cNvSpPr>
            <a:spLocks noGrp="1"/>
          </p:cNvSpPr>
          <p:nvPr>
            <p:ph type="sldNum" sz="quarter" idx="4"/>
          </p:nvPr>
        </p:nvSpPr>
        <p:spPr/>
        <p:txBody>
          <a:bodyPr/>
          <a:lstStyle/>
          <a:p>
            <a:fld id="{4E0B2449-072C-424A-B21E-C811EE2EDC3B}" type="slidenum">
              <a:rPr lang="en-US" smtClean="0"/>
              <a:t>22</a:t>
            </a:fld>
            <a:endParaRPr lang="en-US"/>
          </a:p>
        </p:txBody>
      </p:sp>
      <p:sp>
        <p:nvSpPr>
          <p:cNvPr id="12" name="TextBox 11">
            <a:extLst>
              <a:ext uri="{FF2B5EF4-FFF2-40B4-BE49-F238E27FC236}">
                <a16:creationId xmlns:a16="http://schemas.microsoft.com/office/drawing/2014/main" id="{684C6866-D13A-4940-B7BD-B58D84E8ABF1}"/>
              </a:ext>
            </a:extLst>
          </p:cNvPr>
          <p:cNvSpPr txBox="1"/>
          <p:nvPr/>
        </p:nvSpPr>
        <p:spPr>
          <a:xfrm>
            <a:off x="4433778" y="1329194"/>
            <a:ext cx="6721902" cy="41996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UNEARNED INCOME = Cash Paid Directly to Beneficiary </a:t>
            </a:r>
            <a:r>
              <a:rPr lang="en-US" sz="2000" i="1" dirty="0"/>
              <a:t>POMS SI 01120.200 E.1.a</a:t>
            </a:r>
            <a:r>
              <a:rPr lang="en-US" sz="2000" dirty="0"/>
              <a:t>.</a:t>
            </a:r>
          </a:p>
          <a:p>
            <a:pPr marL="285750" indent="-285750">
              <a:lnSpc>
                <a:spcPct val="150000"/>
              </a:lnSpc>
              <a:buFont typeface="Arial" panose="020B0604020202020204" pitchFamily="34" charset="0"/>
              <a:buChar char="•"/>
            </a:pPr>
            <a:r>
              <a:rPr lang="en-US" sz="2000" dirty="0"/>
              <a:t>Leads to a dollar-for-dollar reduction in SSI payments. </a:t>
            </a:r>
          </a:p>
          <a:p>
            <a:pPr marL="742950" lvl="1" indent="-285750">
              <a:lnSpc>
                <a:spcPct val="150000"/>
              </a:lnSpc>
              <a:buFont typeface="Arial" panose="020B0604020202020204" pitchFamily="34" charset="0"/>
              <a:buChar char="•"/>
            </a:pPr>
            <a:r>
              <a:rPr lang="en-US" sz="2000" dirty="0"/>
              <a:t>EXAMPLES: </a:t>
            </a:r>
          </a:p>
          <a:p>
            <a:pPr marL="1200150" lvl="2" indent="-285750">
              <a:lnSpc>
                <a:spcPct val="150000"/>
              </a:lnSpc>
              <a:buFont typeface="Arial" panose="020B0604020202020204" pitchFamily="34" charset="0"/>
              <a:buChar char="•"/>
            </a:pPr>
            <a:r>
              <a:rPr lang="en-US" sz="2000" dirty="0"/>
              <a:t>Checks made payable to the beneficiary</a:t>
            </a:r>
          </a:p>
          <a:p>
            <a:pPr marL="1200150" lvl="2" indent="-285750">
              <a:lnSpc>
                <a:spcPct val="150000"/>
              </a:lnSpc>
              <a:buFont typeface="Arial" panose="020B0604020202020204" pitchFamily="34" charset="0"/>
              <a:buChar char="•"/>
            </a:pPr>
            <a:r>
              <a:rPr lang="en-US" sz="2000" dirty="0"/>
              <a:t>Disbursements for gift cards, debit cards, or gift certificates</a:t>
            </a:r>
          </a:p>
          <a:p>
            <a:pPr marL="1200150" lvl="2" indent="-285750">
              <a:lnSpc>
                <a:spcPct val="150000"/>
              </a:lnSpc>
              <a:buFont typeface="Arial" panose="020B0604020202020204" pitchFamily="34" charset="0"/>
              <a:buChar char="•"/>
            </a:pPr>
            <a:r>
              <a:rPr lang="en-US" sz="2000" dirty="0"/>
              <a:t>Disbursement for items that are for non-exempt items</a:t>
            </a:r>
          </a:p>
        </p:txBody>
      </p:sp>
      <p:pic>
        <p:nvPicPr>
          <p:cNvPr id="6" name="Picture 5">
            <a:extLst>
              <a:ext uri="{FF2B5EF4-FFF2-40B4-BE49-F238E27FC236}">
                <a16:creationId xmlns:a16="http://schemas.microsoft.com/office/drawing/2014/main" id="{8001F965-E426-43D6-9108-0A510BD1123B}"/>
              </a:ext>
            </a:extLst>
          </p:cNvPr>
          <p:cNvPicPr>
            <a:picLocks noChangeAspect="1"/>
          </p:cNvPicPr>
          <p:nvPr/>
        </p:nvPicPr>
        <p:blipFill>
          <a:blip r:embed="rId2"/>
          <a:stretch>
            <a:fillRect/>
          </a:stretch>
        </p:blipFill>
        <p:spPr>
          <a:xfrm>
            <a:off x="0" y="5950361"/>
            <a:ext cx="4739606" cy="697348"/>
          </a:xfrm>
          <a:prstGeom prst="rect">
            <a:avLst/>
          </a:prstGeom>
        </p:spPr>
      </p:pic>
    </p:spTree>
    <p:extLst>
      <p:ext uri="{BB962C8B-B14F-4D97-AF65-F5344CB8AC3E}">
        <p14:creationId xmlns:p14="http://schemas.microsoft.com/office/powerpoint/2010/main" val="1139590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41C0CC-C090-4E49-80CC-B60333D322FE}"/>
              </a:ext>
            </a:extLst>
          </p:cNvPr>
          <p:cNvSpPr>
            <a:spLocks noGrp="1"/>
          </p:cNvSpPr>
          <p:nvPr>
            <p:ph type="sldNum" sz="quarter" idx="4"/>
          </p:nvPr>
        </p:nvSpPr>
        <p:spPr/>
        <p:txBody>
          <a:bodyPr/>
          <a:lstStyle/>
          <a:p>
            <a:fld id="{4E0B2449-072C-424A-B21E-C811EE2EDC3B}" type="slidenum">
              <a:rPr lang="en-US" smtClean="0"/>
              <a:t>23</a:t>
            </a:fld>
            <a:endParaRPr lang="en-US"/>
          </a:p>
        </p:txBody>
      </p:sp>
      <p:sp>
        <p:nvSpPr>
          <p:cNvPr id="10" name="Title 9">
            <a:extLst>
              <a:ext uri="{FF2B5EF4-FFF2-40B4-BE49-F238E27FC236}">
                <a16:creationId xmlns:a16="http://schemas.microsoft.com/office/drawing/2014/main" id="{F03315E8-25BA-4ECE-924F-7A69479BF4F4}"/>
              </a:ext>
            </a:extLst>
          </p:cNvPr>
          <p:cNvSpPr>
            <a:spLocks noGrp="1"/>
          </p:cNvSpPr>
          <p:nvPr>
            <p:ph type="title"/>
          </p:nvPr>
        </p:nvSpPr>
        <p:spPr>
          <a:xfrm>
            <a:off x="341838" y="1383631"/>
            <a:ext cx="3200400" cy="3904806"/>
          </a:xfrm>
        </p:spPr>
        <p:txBody>
          <a:bodyPr>
            <a:normAutofit fontScale="90000"/>
          </a:bodyPr>
          <a:lstStyle/>
          <a:p>
            <a:pPr algn="ctr"/>
            <a:r>
              <a:rPr lang="en-US" sz="4000" u="sng" dirty="0">
                <a:solidFill>
                  <a:schemeClr val="tx2"/>
                </a:solidFill>
              </a:rPr>
              <a:t>In-Kind Support and Maintenance:</a:t>
            </a:r>
            <a:br>
              <a:rPr lang="en-US" sz="4000" dirty="0">
                <a:solidFill>
                  <a:schemeClr val="tx2"/>
                </a:solidFill>
              </a:rPr>
            </a:br>
            <a:br>
              <a:rPr lang="en-US" sz="4000" dirty="0">
                <a:solidFill>
                  <a:schemeClr val="tx2"/>
                </a:solidFill>
              </a:rPr>
            </a:br>
            <a:r>
              <a:rPr lang="en-US" sz="2700" i="1" dirty="0">
                <a:solidFill>
                  <a:schemeClr val="tx2"/>
                </a:solidFill>
              </a:rPr>
              <a:t>Food and Shelter</a:t>
            </a:r>
            <a:br>
              <a:rPr lang="en-US" sz="2700" i="1" dirty="0">
                <a:solidFill>
                  <a:schemeClr val="tx2"/>
                </a:solidFill>
              </a:rPr>
            </a:br>
            <a:br>
              <a:rPr lang="en-US" sz="2700" i="1" dirty="0">
                <a:solidFill>
                  <a:schemeClr val="tx2"/>
                </a:solidFill>
              </a:rPr>
            </a:br>
            <a:r>
              <a:rPr lang="en-US" sz="2700" i="1" dirty="0">
                <a:solidFill>
                  <a:schemeClr val="tx2"/>
                </a:solidFill>
              </a:rPr>
              <a:t>POMS SI 01120.200E.1.b.</a:t>
            </a:r>
            <a:br>
              <a:rPr lang="en-US" sz="2700" i="1" dirty="0">
                <a:solidFill>
                  <a:schemeClr val="tx2"/>
                </a:solidFill>
              </a:rPr>
            </a:br>
            <a:r>
              <a:rPr lang="en-US" sz="2700" i="1" dirty="0">
                <a:solidFill>
                  <a:schemeClr val="tx2"/>
                </a:solidFill>
              </a:rPr>
              <a:t>00835.310</a:t>
            </a:r>
            <a:br>
              <a:rPr lang="en-US" sz="3100" i="1" dirty="0">
                <a:solidFill>
                  <a:schemeClr val="tx2"/>
                </a:solidFill>
              </a:rPr>
            </a:br>
            <a:endParaRPr lang="en-US" sz="3100" i="1" dirty="0">
              <a:solidFill>
                <a:schemeClr val="tx2"/>
              </a:solidFill>
            </a:endParaRPr>
          </a:p>
        </p:txBody>
      </p:sp>
      <p:graphicFrame>
        <p:nvGraphicFramePr>
          <p:cNvPr id="2" name="Diagram 1">
            <a:extLst>
              <a:ext uri="{FF2B5EF4-FFF2-40B4-BE49-F238E27FC236}">
                <a16:creationId xmlns:a16="http://schemas.microsoft.com/office/drawing/2014/main" id="{D55C0FA1-DFD4-4870-8EBA-BA9BDE45F3ED}"/>
              </a:ext>
            </a:extLst>
          </p:cNvPr>
          <p:cNvGraphicFramePr/>
          <p:nvPr/>
        </p:nvGraphicFramePr>
        <p:xfrm>
          <a:off x="4822898" y="1217879"/>
          <a:ext cx="5846860" cy="476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30946AD-8927-4643-9B45-D4DF656B8A5B}"/>
              </a:ext>
            </a:extLst>
          </p:cNvPr>
          <p:cNvPicPr>
            <a:picLocks noChangeAspect="1"/>
          </p:cNvPicPr>
          <p:nvPr/>
        </p:nvPicPr>
        <p:blipFill>
          <a:blip r:embed="rId7"/>
          <a:stretch>
            <a:fillRect/>
          </a:stretch>
        </p:blipFill>
        <p:spPr>
          <a:xfrm>
            <a:off x="0" y="5984950"/>
            <a:ext cx="4739606" cy="697348"/>
          </a:xfrm>
          <a:prstGeom prst="rect">
            <a:avLst/>
          </a:prstGeom>
        </p:spPr>
      </p:pic>
    </p:spTree>
    <p:extLst>
      <p:ext uri="{BB962C8B-B14F-4D97-AF65-F5344CB8AC3E}">
        <p14:creationId xmlns:p14="http://schemas.microsoft.com/office/powerpoint/2010/main" val="105536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7C50EF-16CC-41B0-B3DA-DE24BF0B1DFF}"/>
              </a:ext>
            </a:extLst>
          </p:cNvPr>
          <p:cNvSpPr>
            <a:spLocks noGrp="1"/>
          </p:cNvSpPr>
          <p:nvPr>
            <p:ph type="sldNum" sz="quarter" idx="4"/>
          </p:nvPr>
        </p:nvSpPr>
        <p:spPr/>
        <p:txBody>
          <a:bodyPr/>
          <a:lstStyle/>
          <a:p>
            <a:fld id="{4E0B2449-072C-424A-B21E-C811EE2EDC3B}" type="slidenum">
              <a:rPr lang="en-US" smtClean="0"/>
              <a:t>24</a:t>
            </a:fld>
            <a:endParaRPr lang="en-US"/>
          </a:p>
        </p:txBody>
      </p:sp>
      <p:sp>
        <p:nvSpPr>
          <p:cNvPr id="7" name="Content Placeholder 2">
            <a:extLst>
              <a:ext uri="{FF2B5EF4-FFF2-40B4-BE49-F238E27FC236}">
                <a16:creationId xmlns:a16="http://schemas.microsoft.com/office/drawing/2014/main" id="{19E67AFE-56E8-4C89-96D6-4BB94B3507EE}"/>
              </a:ext>
            </a:extLst>
          </p:cNvPr>
          <p:cNvSpPr txBox="1">
            <a:spLocks/>
          </p:cNvSpPr>
          <p:nvPr/>
        </p:nvSpPr>
        <p:spPr>
          <a:xfrm>
            <a:off x="492398" y="2259621"/>
            <a:ext cx="5846860" cy="476707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sz="2400" dirty="0"/>
              <a:t>Modeled after 529 College Savings Plan</a:t>
            </a:r>
          </a:p>
          <a:p>
            <a:pPr lvl="1">
              <a:buFont typeface="Arial" panose="020B0604020202020204" pitchFamily="34" charset="0"/>
              <a:buChar char="•"/>
            </a:pPr>
            <a:r>
              <a:rPr lang="en-US" sz="2400" dirty="0"/>
              <a:t>Participants qualify if onset of disability was prior to age 26</a:t>
            </a:r>
          </a:p>
          <a:p>
            <a:pPr lvl="1">
              <a:buFont typeface="Arial" panose="020B0604020202020204" pitchFamily="34" charset="0"/>
              <a:buChar char="•"/>
            </a:pPr>
            <a:r>
              <a:rPr lang="en-US" sz="2400" dirty="0"/>
              <a:t>Subject to Medicaid payback</a:t>
            </a:r>
          </a:p>
          <a:p>
            <a:pPr lvl="1">
              <a:buFont typeface="Arial" panose="020B0604020202020204" pitchFamily="34" charset="0"/>
              <a:buChar char="•"/>
            </a:pPr>
            <a:r>
              <a:rPr lang="en-US" sz="2400" dirty="0"/>
              <a:t>Not a countable resource </a:t>
            </a:r>
          </a:p>
          <a:p>
            <a:pPr lvl="2">
              <a:buFont typeface="Arial" panose="020B0604020202020204" pitchFamily="34" charset="0"/>
              <a:buChar char="•"/>
            </a:pPr>
            <a:r>
              <a:rPr lang="en-US" sz="1600" dirty="0"/>
              <a:t>Limited to $15,000 in contributions per year </a:t>
            </a:r>
          </a:p>
          <a:p>
            <a:pPr lvl="2">
              <a:buFont typeface="Arial" panose="020B0604020202020204" pitchFamily="34" charset="0"/>
              <a:buChar char="•"/>
            </a:pPr>
            <a:r>
              <a:rPr lang="en-US" sz="1600" dirty="0"/>
              <a:t>First $100,000 not countable resource</a:t>
            </a:r>
          </a:p>
        </p:txBody>
      </p:sp>
      <p:pic>
        <p:nvPicPr>
          <p:cNvPr id="1026" name="Picture 2" descr="Financial Aid for Students with Disabilities | Fastweb">
            <a:extLst>
              <a:ext uri="{FF2B5EF4-FFF2-40B4-BE49-F238E27FC236}">
                <a16:creationId xmlns:a16="http://schemas.microsoft.com/office/drawing/2014/main" id="{7D591C56-9AA0-4320-8697-BF5C0CC22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424" y="2259621"/>
            <a:ext cx="4016256" cy="266907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a:extLst>
              <a:ext uri="{FF2B5EF4-FFF2-40B4-BE49-F238E27FC236}">
                <a16:creationId xmlns:a16="http://schemas.microsoft.com/office/drawing/2014/main" id="{7F0A952C-D86F-4AE0-A62F-B6FE0B10AECB}"/>
              </a:ext>
            </a:extLst>
          </p:cNvPr>
          <p:cNvSpPr txBox="1">
            <a:spLocks/>
          </p:cNvSpPr>
          <p:nvPr/>
        </p:nvSpPr>
        <p:spPr>
          <a:xfrm>
            <a:off x="1036320" y="646135"/>
            <a:ext cx="10058400" cy="12512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kern="1200" spc="-50" baseline="0">
                <a:solidFill>
                  <a:schemeClr val="tx2"/>
                </a:solidFill>
                <a:latin typeface="+mj-lt"/>
                <a:ea typeface="+mj-ea"/>
                <a:cs typeface="+mj-cs"/>
              </a:defRPr>
            </a:lvl1pPr>
          </a:lstStyle>
          <a:p>
            <a:r>
              <a:rPr lang="en-US" dirty="0"/>
              <a:t>ABLE Accounts</a:t>
            </a:r>
            <a:r>
              <a:rPr lang="en-US" sz="2400" i="1" dirty="0"/>
              <a:t> </a:t>
            </a:r>
            <a:endParaRPr lang="en-US" i="1" dirty="0"/>
          </a:p>
        </p:txBody>
      </p:sp>
      <p:pic>
        <p:nvPicPr>
          <p:cNvPr id="8" name="Picture 7">
            <a:extLst>
              <a:ext uri="{FF2B5EF4-FFF2-40B4-BE49-F238E27FC236}">
                <a16:creationId xmlns:a16="http://schemas.microsoft.com/office/drawing/2014/main" id="{CFA5A1E8-161F-46F8-BBC2-DF3A641D9E3B}"/>
              </a:ext>
            </a:extLst>
          </p:cNvPr>
          <p:cNvPicPr>
            <a:picLocks noChangeAspect="1"/>
          </p:cNvPicPr>
          <p:nvPr/>
        </p:nvPicPr>
        <p:blipFill>
          <a:blip r:embed="rId3"/>
          <a:stretch>
            <a:fillRect/>
          </a:stretch>
        </p:blipFill>
        <p:spPr>
          <a:xfrm>
            <a:off x="112117" y="5863191"/>
            <a:ext cx="4739606" cy="697348"/>
          </a:xfrm>
          <a:prstGeom prst="rect">
            <a:avLst/>
          </a:prstGeom>
        </p:spPr>
      </p:pic>
    </p:spTree>
    <p:extLst>
      <p:ext uri="{BB962C8B-B14F-4D97-AF65-F5344CB8AC3E}">
        <p14:creationId xmlns:p14="http://schemas.microsoft.com/office/powerpoint/2010/main" val="32739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945F8D-3101-4C6A-B2B9-2A6440BC9BA7}"/>
              </a:ext>
            </a:extLst>
          </p:cNvPr>
          <p:cNvSpPr>
            <a:spLocks noGrp="1"/>
          </p:cNvSpPr>
          <p:nvPr>
            <p:ph type="title"/>
          </p:nvPr>
        </p:nvSpPr>
        <p:spPr>
          <a:xfrm>
            <a:off x="1036320" y="646135"/>
            <a:ext cx="10058400" cy="1251252"/>
          </a:xfrm>
          <a:prstGeom prst="rect">
            <a:avLst/>
          </a:prstGeom>
        </p:spPr>
        <p:txBody>
          <a:bodyPr/>
          <a:lstStyle/>
          <a:p>
            <a:r>
              <a:rPr lang="en-US" dirty="0"/>
              <a:t>ABLE Accounts </a:t>
            </a:r>
            <a:r>
              <a:rPr lang="en-US" sz="2400" i="1" dirty="0"/>
              <a:t>(Continued) </a:t>
            </a:r>
            <a:endParaRPr lang="en-US" i="1" dirty="0"/>
          </a:p>
        </p:txBody>
      </p:sp>
      <p:sp>
        <p:nvSpPr>
          <p:cNvPr id="5" name="Slide Number Placeholder 4">
            <a:extLst>
              <a:ext uri="{FF2B5EF4-FFF2-40B4-BE49-F238E27FC236}">
                <a16:creationId xmlns:a16="http://schemas.microsoft.com/office/drawing/2014/main" id="{E17C50EF-16CC-41B0-B3DA-DE24BF0B1DFF}"/>
              </a:ext>
            </a:extLst>
          </p:cNvPr>
          <p:cNvSpPr>
            <a:spLocks noGrp="1"/>
          </p:cNvSpPr>
          <p:nvPr>
            <p:ph type="sldNum" sz="quarter" idx="4"/>
          </p:nvPr>
        </p:nvSpPr>
        <p:spPr/>
        <p:txBody>
          <a:bodyPr/>
          <a:lstStyle/>
          <a:p>
            <a:fld id="{4E0B2449-072C-424A-B21E-C811EE2EDC3B}" type="slidenum">
              <a:rPr lang="en-US" smtClean="0"/>
              <a:t>25</a:t>
            </a:fld>
            <a:endParaRPr lang="en-US"/>
          </a:p>
        </p:txBody>
      </p:sp>
      <p:sp>
        <p:nvSpPr>
          <p:cNvPr id="7" name="Content Placeholder 2">
            <a:extLst>
              <a:ext uri="{FF2B5EF4-FFF2-40B4-BE49-F238E27FC236}">
                <a16:creationId xmlns:a16="http://schemas.microsoft.com/office/drawing/2014/main" id="{19E67AFE-56E8-4C89-96D6-4BB94B3507EE}"/>
              </a:ext>
            </a:extLst>
          </p:cNvPr>
          <p:cNvSpPr txBox="1">
            <a:spLocks/>
          </p:cNvSpPr>
          <p:nvPr/>
        </p:nvSpPr>
        <p:spPr>
          <a:xfrm>
            <a:off x="730101" y="2334049"/>
            <a:ext cx="10969501" cy="476707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sz="2400" dirty="0"/>
              <a:t>Income tax benefits for funding in most states and investments grow tax free</a:t>
            </a:r>
          </a:p>
          <a:p>
            <a:pPr lvl="1">
              <a:buFont typeface="Arial" panose="020B0604020202020204" pitchFamily="34" charset="0"/>
              <a:buChar char="•"/>
            </a:pPr>
            <a:r>
              <a:rPr lang="en-US" sz="2400" dirty="0"/>
              <a:t>Individuals are limited to one ABLE account</a:t>
            </a:r>
          </a:p>
          <a:p>
            <a:pPr lvl="1">
              <a:buFont typeface="Arial" panose="020B0604020202020204" pitchFamily="34" charset="0"/>
              <a:buChar char="•"/>
            </a:pPr>
            <a:r>
              <a:rPr lang="en-US" sz="2400" dirty="0"/>
              <a:t>Low enrollment fee and ongoing investment fees </a:t>
            </a:r>
          </a:p>
          <a:p>
            <a:pPr lvl="1">
              <a:buFont typeface="Arial" panose="020B0604020202020204" pitchFamily="34" charset="0"/>
              <a:buChar char="•"/>
            </a:pPr>
            <a:r>
              <a:rPr lang="en-US" sz="2400" dirty="0"/>
              <a:t>Investments can be changed up to twice a year </a:t>
            </a:r>
          </a:p>
          <a:p>
            <a:pPr lvl="1">
              <a:buFont typeface="Arial" panose="020B0604020202020204" pitchFamily="34" charset="0"/>
              <a:buChar char="•"/>
            </a:pPr>
            <a:r>
              <a:rPr lang="en-US" sz="2400" dirty="0"/>
              <a:t>Disbursements can be made from a PSNT to an ABLE account </a:t>
            </a:r>
          </a:p>
          <a:p>
            <a:pPr lvl="2">
              <a:buFont typeface="Arial" panose="020B0604020202020204" pitchFamily="34" charset="0"/>
              <a:buChar char="•"/>
            </a:pPr>
            <a:r>
              <a:rPr lang="en-US" sz="2000" i="1" dirty="0"/>
              <a:t>POMS SI 01120.1130.740 C.1.b. and SI 01120.201 I.1.h.</a:t>
            </a:r>
            <a:endParaRPr lang="en-US" sz="2400" dirty="0"/>
          </a:p>
          <a:p>
            <a:pPr lvl="1">
              <a:buFont typeface="Arial" panose="020B0604020202020204" pitchFamily="34" charset="0"/>
              <a:buChar char="•"/>
            </a:pPr>
            <a:r>
              <a:rPr lang="en-US" sz="2400" dirty="0"/>
              <a:t>ABLE may be an option for clients with a small amount of money</a:t>
            </a:r>
          </a:p>
        </p:txBody>
      </p:sp>
      <p:pic>
        <p:nvPicPr>
          <p:cNvPr id="9" name="Picture 8">
            <a:extLst>
              <a:ext uri="{FF2B5EF4-FFF2-40B4-BE49-F238E27FC236}">
                <a16:creationId xmlns:a16="http://schemas.microsoft.com/office/drawing/2014/main" id="{CF58DAF7-ADA5-4B8C-A593-C9F101C1F8A4}"/>
              </a:ext>
            </a:extLst>
          </p:cNvPr>
          <p:cNvPicPr>
            <a:picLocks noChangeAspect="1"/>
          </p:cNvPicPr>
          <p:nvPr/>
        </p:nvPicPr>
        <p:blipFill>
          <a:blip r:embed="rId2"/>
          <a:stretch>
            <a:fillRect/>
          </a:stretch>
        </p:blipFill>
        <p:spPr>
          <a:xfrm>
            <a:off x="112117" y="5863191"/>
            <a:ext cx="4739606" cy="697348"/>
          </a:xfrm>
          <a:prstGeom prst="rect">
            <a:avLst/>
          </a:prstGeom>
        </p:spPr>
      </p:pic>
    </p:spTree>
    <p:extLst>
      <p:ext uri="{BB962C8B-B14F-4D97-AF65-F5344CB8AC3E}">
        <p14:creationId xmlns:p14="http://schemas.microsoft.com/office/powerpoint/2010/main" val="1687936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7C50EF-16CC-41B0-B3DA-DE24BF0B1DFF}"/>
              </a:ext>
            </a:extLst>
          </p:cNvPr>
          <p:cNvSpPr>
            <a:spLocks noGrp="1"/>
          </p:cNvSpPr>
          <p:nvPr>
            <p:ph type="sldNum" sz="quarter" idx="4"/>
          </p:nvPr>
        </p:nvSpPr>
        <p:spPr/>
        <p:txBody>
          <a:bodyPr/>
          <a:lstStyle/>
          <a:p>
            <a:fld id="{4E0B2449-072C-424A-B21E-C811EE2EDC3B}" type="slidenum">
              <a:rPr lang="en-US" smtClean="0"/>
              <a:t>26</a:t>
            </a:fld>
            <a:endParaRPr lang="en-US"/>
          </a:p>
        </p:txBody>
      </p:sp>
      <p:sp>
        <p:nvSpPr>
          <p:cNvPr id="9" name="Title 1">
            <a:extLst>
              <a:ext uri="{FF2B5EF4-FFF2-40B4-BE49-F238E27FC236}">
                <a16:creationId xmlns:a16="http://schemas.microsoft.com/office/drawing/2014/main" id="{8ACF2256-22BE-4CE3-BB41-DFCF8AADE15C}"/>
              </a:ext>
            </a:extLst>
          </p:cNvPr>
          <p:cNvSpPr>
            <a:spLocks noGrp="1"/>
          </p:cNvSpPr>
          <p:nvPr>
            <p:ph type="title"/>
          </p:nvPr>
        </p:nvSpPr>
        <p:spPr>
          <a:xfrm>
            <a:off x="915239" y="949293"/>
            <a:ext cx="10058400" cy="1251252"/>
          </a:xfrm>
          <a:prstGeom prst="rect">
            <a:avLst/>
          </a:prstGeom>
        </p:spPr>
        <p:txBody>
          <a:bodyPr/>
          <a:lstStyle/>
          <a:p>
            <a:r>
              <a:rPr lang="en-US" dirty="0"/>
              <a:t>ABLE Account – </a:t>
            </a:r>
            <a:br>
              <a:rPr lang="en-US" dirty="0"/>
            </a:br>
            <a:r>
              <a:rPr lang="en-US" i="1" dirty="0"/>
              <a:t>Qualified Disability Expenses</a:t>
            </a:r>
          </a:p>
        </p:txBody>
      </p:sp>
      <p:pic>
        <p:nvPicPr>
          <p:cNvPr id="10" name="Picture 9">
            <a:extLst>
              <a:ext uri="{FF2B5EF4-FFF2-40B4-BE49-F238E27FC236}">
                <a16:creationId xmlns:a16="http://schemas.microsoft.com/office/drawing/2014/main" id="{FE03167E-C3F8-4946-BC35-50DFC471733C}"/>
              </a:ext>
            </a:extLst>
          </p:cNvPr>
          <p:cNvPicPr>
            <a:picLocks noChangeAspect="1"/>
          </p:cNvPicPr>
          <p:nvPr/>
        </p:nvPicPr>
        <p:blipFill>
          <a:blip r:embed="rId2"/>
          <a:srcRect/>
          <a:stretch/>
        </p:blipFill>
        <p:spPr>
          <a:xfrm>
            <a:off x="7414848" y="1893711"/>
            <a:ext cx="3070578" cy="3070578"/>
          </a:xfrm>
          <a:prstGeom prst="rect">
            <a:avLst/>
          </a:prstGeom>
          <a:noFill/>
          <a:effectLst>
            <a:outerShdw blurRad="50800" dist="38100" dir="2700000" algn="tl" rotWithShape="0">
              <a:prstClr val="black">
                <a:alpha val="40000"/>
              </a:prstClr>
            </a:outerShdw>
          </a:effectLst>
        </p:spPr>
      </p:pic>
      <p:sp>
        <p:nvSpPr>
          <p:cNvPr id="11" name="Content Placeholder 3">
            <a:extLst>
              <a:ext uri="{FF2B5EF4-FFF2-40B4-BE49-F238E27FC236}">
                <a16:creationId xmlns:a16="http://schemas.microsoft.com/office/drawing/2014/main" id="{9075F12F-CC01-4B72-9359-391F561D09B8}"/>
              </a:ext>
            </a:extLst>
          </p:cNvPr>
          <p:cNvSpPr txBox="1">
            <a:spLocks/>
          </p:cNvSpPr>
          <p:nvPr/>
        </p:nvSpPr>
        <p:spPr>
          <a:xfrm>
            <a:off x="915239" y="2701005"/>
            <a:ext cx="5211241" cy="258207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048" marR="0" lvl="1" indent="-182880" algn="l" defTabSz="914400" rtl="0" eaLnBrk="1" fontAlgn="auto" latinLnBrk="0" hangingPunct="1">
              <a:lnSpc>
                <a:spcPct val="90000"/>
              </a:lnSpc>
              <a:spcBef>
                <a:spcPts val="200"/>
              </a:spcBef>
              <a:spcAft>
                <a:spcPts val="400"/>
              </a:spcAft>
              <a:buClr>
                <a:srgbClr val="BFBFB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Payments from an ABLE account for Qualified Disability Expenses do not cause a reduction in benefits or tax consequences.</a:t>
            </a:r>
          </a:p>
          <a:p>
            <a:pPr marL="384048" marR="0" lvl="1" indent="-182880" algn="l" defTabSz="914400" rtl="0" eaLnBrk="1" fontAlgn="auto" latinLnBrk="0" hangingPunct="1">
              <a:lnSpc>
                <a:spcPct val="90000"/>
              </a:lnSpc>
              <a:spcBef>
                <a:spcPts val="200"/>
              </a:spcBef>
              <a:spcAft>
                <a:spcPts val="400"/>
              </a:spcAft>
              <a:buClr>
                <a:srgbClr val="BFBFBF"/>
              </a:buClr>
              <a:buSzTx/>
              <a:buFont typeface="Arial" panose="020B0604020202020204" pitchFamily="34" charset="0"/>
              <a:buChar char="•"/>
              <a:tabLst/>
              <a:defRPr/>
            </a:pPr>
            <a:r>
              <a:rPr lang="en-US" sz="2400" dirty="0">
                <a:solidFill>
                  <a:srgbClr val="000000">
                    <a:lumMod val="75000"/>
                    <a:lumOff val="25000"/>
                  </a:srgbClr>
                </a:solidFill>
                <a:latin typeface="Calibri" panose="020F0502020204030204"/>
              </a:rPr>
              <a:t>Shelter Expenses are considered QDEs.</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E0E30A8-E56C-4888-A69C-7851F6FBEAED}"/>
              </a:ext>
            </a:extLst>
          </p:cNvPr>
          <p:cNvPicPr>
            <a:picLocks noChangeAspect="1"/>
          </p:cNvPicPr>
          <p:nvPr/>
        </p:nvPicPr>
        <p:blipFill>
          <a:blip r:embed="rId3"/>
          <a:stretch>
            <a:fillRect/>
          </a:stretch>
        </p:blipFill>
        <p:spPr>
          <a:xfrm>
            <a:off x="112117" y="5842932"/>
            <a:ext cx="4739606" cy="697348"/>
          </a:xfrm>
          <a:prstGeom prst="rect">
            <a:avLst/>
          </a:prstGeom>
        </p:spPr>
      </p:pic>
    </p:spTree>
    <p:extLst>
      <p:ext uri="{BB962C8B-B14F-4D97-AF65-F5344CB8AC3E}">
        <p14:creationId xmlns:p14="http://schemas.microsoft.com/office/powerpoint/2010/main" val="2793086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7C50EF-16CC-41B0-B3DA-DE24BF0B1DFF}"/>
              </a:ext>
            </a:extLst>
          </p:cNvPr>
          <p:cNvSpPr>
            <a:spLocks noGrp="1"/>
          </p:cNvSpPr>
          <p:nvPr>
            <p:ph type="sldNum" sz="quarter" idx="4"/>
          </p:nvPr>
        </p:nvSpPr>
        <p:spPr/>
        <p:txBody>
          <a:bodyPr/>
          <a:lstStyle/>
          <a:p>
            <a:fld id="{4E0B2449-072C-424A-B21E-C811EE2EDC3B}" type="slidenum">
              <a:rPr lang="en-US" smtClean="0"/>
              <a:t>27</a:t>
            </a:fld>
            <a:endParaRPr lang="en-US"/>
          </a:p>
        </p:txBody>
      </p:sp>
      <p:sp>
        <p:nvSpPr>
          <p:cNvPr id="12" name="Title 1">
            <a:extLst>
              <a:ext uri="{FF2B5EF4-FFF2-40B4-BE49-F238E27FC236}">
                <a16:creationId xmlns:a16="http://schemas.microsoft.com/office/drawing/2014/main" id="{BEB5C0C7-8B52-4D09-9F4D-4291ED8C5C82}"/>
              </a:ext>
            </a:extLst>
          </p:cNvPr>
          <p:cNvSpPr>
            <a:spLocks noGrp="1"/>
          </p:cNvSpPr>
          <p:nvPr>
            <p:ph type="title"/>
          </p:nvPr>
        </p:nvSpPr>
        <p:spPr>
          <a:xfrm>
            <a:off x="1097280" y="833359"/>
            <a:ext cx="10058400" cy="1251252"/>
          </a:xfrm>
          <a:prstGeom prst="rect">
            <a:avLst/>
          </a:prstGeom>
        </p:spPr>
        <p:txBody>
          <a:bodyPr/>
          <a:lstStyle/>
          <a:p>
            <a:r>
              <a:rPr lang="en-US" dirty="0"/>
              <a:t>Solution:</a:t>
            </a:r>
          </a:p>
        </p:txBody>
      </p:sp>
      <p:graphicFrame>
        <p:nvGraphicFramePr>
          <p:cNvPr id="14" name="Content Placeholder 4">
            <a:extLst>
              <a:ext uri="{FF2B5EF4-FFF2-40B4-BE49-F238E27FC236}">
                <a16:creationId xmlns:a16="http://schemas.microsoft.com/office/drawing/2014/main" id="{2B7E849A-72F8-4284-B9C6-80C1ECE93E27}"/>
              </a:ext>
            </a:extLst>
          </p:cNvPr>
          <p:cNvGraphicFramePr>
            <a:graphicFrameLocks/>
          </p:cNvGraphicFramePr>
          <p:nvPr>
            <p:extLst>
              <p:ext uri="{D42A27DB-BD31-4B8C-83A1-F6EECF244321}">
                <p14:modId xmlns:p14="http://schemas.microsoft.com/office/powerpoint/2010/main" val="3520572277"/>
              </p:ext>
            </p:extLst>
          </p:nvPr>
        </p:nvGraphicFramePr>
        <p:xfrm>
          <a:off x="1981200" y="1912064"/>
          <a:ext cx="8229600" cy="275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a:extLst>
              <a:ext uri="{FF2B5EF4-FFF2-40B4-BE49-F238E27FC236}">
                <a16:creationId xmlns:a16="http://schemas.microsoft.com/office/drawing/2014/main" id="{5FA9D007-83AE-4C9A-86E3-1658701EED4E}"/>
              </a:ext>
            </a:extLst>
          </p:cNvPr>
          <p:cNvSpPr/>
          <p:nvPr/>
        </p:nvSpPr>
        <p:spPr>
          <a:xfrm>
            <a:off x="2011680" y="4499809"/>
            <a:ext cx="8229599"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NOTE: payments from the ABLE account must be spent within the calendar month or the funds become a countable resource.</a:t>
            </a:r>
          </a:p>
        </p:txBody>
      </p:sp>
      <p:pic>
        <p:nvPicPr>
          <p:cNvPr id="7" name="Picture 6">
            <a:extLst>
              <a:ext uri="{FF2B5EF4-FFF2-40B4-BE49-F238E27FC236}">
                <a16:creationId xmlns:a16="http://schemas.microsoft.com/office/drawing/2014/main" id="{D9D5F8F3-EA88-4ECB-BE86-0636E4955AB2}"/>
              </a:ext>
            </a:extLst>
          </p:cNvPr>
          <p:cNvPicPr>
            <a:picLocks noChangeAspect="1"/>
          </p:cNvPicPr>
          <p:nvPr/>
        </p:nvPicPr>
        <p:blipFill>
          <a:blip r:embed="rId7"/>
          <a:stretch>
            <a:fillRect/>
          </a:stretch>
        </p:blipFill>
        <p:spPr>
          <a:xfrm>
            <a:off x="112117" y="5834543"/>
            <a:ext cx="4739606" cy="697348"/>
          </a:xfrm>
          <a:prstGeom prst="rect">
            <a:avLst/>
          </a:prstGeom>
        </p:spPr>
      </p:pic>
    </p:spTree>
    <p:extLst>
      <p:ext uri="{BB962C8B-B14F-4D97-AF65-F5344CB8AC3E}">
        <p14:creationId xmlns:p14="http://schemas.microsoft.com/office/powerpoint/2010/main" val="2782630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47E6-BF71-4078-92D9-08110E434B34}"/>
              </a:ext>
            </a:extLst>
          </p:cNvPr>
          <p:cNvSpPr>
            <a:spLocks noGrp="1"/>
          </p:cNvSpPr>
          <p:nvPr>
            <p:ph type="title"/>
          </p:nvPr>
        </p:nvSpPr>
        <p:spPr>
          <a:xfrm>
            <a:off x="1097280" y="669378"/>
            <a:ext cx="10058400" cy="1251252"/>
          </a:xfrm>
          <a:prstGeom prst="rect">
            <a:avLst/>
          </a:prstGeom>
        </p:spPr>
        <p:txBody>
          <a:bodyPr/>
          <a:lstStyle/>
          <a:p>
            <a:r>
              <a:rPr lang="en-US" dirty="0"/>
              <a:t>Third-Party PSNT Remainder Policies</a:t>
            </a:r>
          </a:p>
        </p:txBody>
      </p:sp>
      <p:sp>
        <p:nvSpPr>
          <p:cNvPr id="3" name="Slide Number Placeholder 2">
            <a:extLst>
              <a:ext uri="{FF2B5EF4-FFF2-40B4-BE49-F238E27FC236}">
                <a16:creationId xmlns:a16="http://schemas.microsoft.com/office/drawing/2014/main" id="{1790D242-4A01-4E5F-BA0C-76FE485DD91C}"/>
              </a:ext>
            </a:extLst>
          </p:cNvPr>
          <p:cNvSpPr>
            <a:spLocks noGrp="1"/>
          </p:cNvSpPr>
          <p:nvPr>
            <p:ph type="sldNum" sz="quarter" idx="4"/>
          </p:nvPr>
        </p:nvSpPr>
        <p:spPr/>
        <p:txBody>
          <a:bodyPr/>
          <a:lstStyle/>
          <a:p>
            <a:fld id="{4E0B2449-072C-424A-B21E-C811EE2EDC3B}" type="slidenum">
              <a:rPr lang="en-US" smtClean="0"/>
              <a:t>28</a:t>
            </a:fld>
            <a:endParaRPr lang="en-US"/>
          </a:p>
        </p:txBody>
      </p:sp>
      <p:sp>
        <p:nvSpPr>
          <p:cNvPr id="4" name="Content Placeholder 2">
            <a:extLst>
              <a:ext uri="{FF2B5EF4-FFF2-40B4-BE49-F238E27FC236}">
                <a16:creationId xmlns:a16="http://schemas.microsoft.com/office/drawing/2014/main" id="{72EDA453-B099-47C5-B93C-F882C938D0FE}"/>
              </a:ext>
            </a:extLst>
          </p:cNvPr>
          <p:cNvSpPr txBox="1">
            <a:spLocks/>
          </p:cNvSpPr>
          <p:nvPr/>
        </p:nvSpPr>
        <p:spPr>
          <a:xfrm>
            <a:off x="1066800" y="2108111"/>
            <a:ext cx="10058400" cy="4953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dirty="0"/>
              <a:t>If not retained by the PSNT, funds remaining in the Beneficiary’s trust account at the Beneficiary’s death are distributed to the successor or contingent Beneficiary(</a:t>
            </a:r>
            <a:r>
              <a:rPr lang="en-US" dirty="0" err="1"/>
              <a:t>ies</a:t>
            </a:r>
            <a:r>
              <a:rPr lang="en-US" dirty="0"/>
              <a:t>) named on the Joinder Agreement after administrative fees are paid.</a:t>
            </a:r>
          </a:p>
          <a:p>
            <a:pPr lvl="1">
              <a:buFont typeface="Arial" panose="020B0604020202020204" pitchFamily="34" charset="0"/>
              <a:buChar char="•"/>
            </a:pPr>
            <a:r>
              <a:rPr lang="en-US" dirty="0"/>
              <a:t>In some cases, the PSNT will keep the entire remainder for their charitable purposes, while others keep a percentage, and </a:t>
            </a:r>
            <a:r>
              <a:rPr lang="en-US" i="1" dirty="0"/>
              <a:t>some keep none, distributing all the remainder to the successor beneficiaries</a:t>
            </a:r>
            <a:r>
              <a:rPr lang="en-US" b="1" dirty="0"/>
              <a:t>. </a:t>
            </a:r>
          </a:p>
          <a:p>
            <a:pPr>
              <a:buFont typeface="Arial" panose="020B0604020202020204" pitchFamily="34" charset="0"/>
              <a:buChar char="•"/>
            </a:pPr>
            <a:endParaRPr lang="en-US" sz="1800" b="1" dirty="0"/>
          </a:p>
        </p:txBody>
      </p:sp>
      <p:pic>
        <p:nvPicPr>
          <p:cNvPr id="5" name="Picture 4">
            <a:extLst>
              <a:ext uri="{FF2B5EF4-FFF2-40B4-BE49-F238E27FC236}">
                <a16:creationId xmlns:a16="http://schemas.microsoft.com/office/drawing/2014/main" id="{36093DDD-3392-497E-B3CE-DB61DC7C7E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0" y="3739573"/>
            <a:ext cx="3304572" cy="2203047"/>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D1E6D362-FBC3-4B5F-A21E-46F4D9573B0F}"/>
              </a:ext>
            </a:extLst>
          </p:cNvPr>
          <p:cNvSpPr/>
          <p:nvPr/>
        </p:nvSpPr>
        <p:spPr>
          <a:xfrm>
            <a:off x="3305263" y="3971028"/>
            <a:ext cx="2556329" cy="1200329"/>
          </a:xfrm>
          <a:prstGeom prst="rect">
            <a:avLst/>
          </a:prstGeom>
        </p:spPr>
        <p:txBody>
          <a:bodyPr wrap="square">
            <a:spAutoFit/>
          </a:bodyPr>
          <a:lstStyle/>
          <a:p>
            <a:pPr algn="r"/>
            <a:r>
              <a:rPr lang="en-US" dirty="0">
                <a:solidFill>
                  <a:srgbClr val="C00000"/>
                </a:solidFill>
              </a:rPr>
              <a:t>*Pre-need burial and funeral expenses should be paid for during the</a:t>
            </a:r>
          </a:p>
          <a:p>
            <a:pPr algn="r"/>
            <a:r>
              <a:rPr lang="en-US" dirty="0">
                <a:solidFill>
                  <a:srgbClr val="C00000"/>
                </a:solidFill>
              </a:rPr>
              <a:t>Beneficiary’s lifetime.</a:t>
            </a:r>
          </a:p>
        </p:txBody>
      </p:sp>
      <p:pic>
        <p:nvPicPr>
          <p:cNvPr id="8" name="Picture 7">
            <a:extLst>
              <a:ext uri="{FF2B5EF4-FFF2-40B4-BE49-F238E27FC236}">
                <a16:creationId xmlns:a16="http://schemas.microsoft.com/office/drawing/2014/main" id="{5E8FE4CE-EEE1-4E75-8CA5-0F48591CE0A7}"/>
              </a:ext>
            </a:extLst>
          </p:cNvPr>
          <p:cNvPicPr>
            <a:picLocks noChangeAspect="1"/>
          </p:cNvPicPr>
          <p:nvPr/>
        </p:nvPicPr>
        <p:blipFill>
          <a:blip r:embed="rId3"/>
          <a:stretch>
            <a:fillRect/>
          </a:stretch>
        </p:blipFill>
        <p:spPr>
          <a:xfrm>
            <a:off x="95339" y="5942620"/>
            <a:ext cx="4739606" cy="697348"/>
          </a:xfrm>
          <a:prstGeom prst="rect">
            <a:avLst/>
          </a:prstGeom>
        </p:spPr>
      </p:pic>
    </p:spTree>
    <p:extLst>
      <p:ext uri="{BB962C8B-B14F-4D97-AF65-F5344CB8AC3E}">
        <p14:creationId xmlns:p14="http://schemas.microsoft.com/office/powerpoint/2010/main" val="57352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3895-6A02-4016-8C81-C55FD6EF3027}"/>
              </a:ext>
            </a:extLst>
          </p:cNvPr>
          <p:cNvSpPr>
            <a:spLocks noGrp="1"/>
          </p:cNvSpPr>
          <p:nvPr>
            <p:ph type="title"/>
          </p:nvPr>
        </p:nvSpPr>
        <p:spPr>
          <a:xfrm>
            <a:off x="1097280" y="1041517"/>
            <a:ext cx="10058400" cy="1251252"/>
          </a:xfrm>
          <a:prstGeom prst="rect">
            <a:avLst/>
          </a:prstGeom>
        </p:spPr>
        <p:txBody>
          <a:bodyPr/>
          <a:lstStyle/>
          <a:p>
            <a:r>
              <a:rPr lang="en-US" dirty="0"/>
              <a:t>First-Party PSNT Remainder Policies:</a:t>
            </a:r>
            <a:br>
              <a:rPr lang="en-US" dirty="0"/>
            </a:br>
            <a:r>
              <a:rPr lang="en-US" i="1" dirty="0"/>
              <a:t>Medicaid Recipient Beneficiaries</a:t>
            </a:r>
          </a:p>
        </p:txBody>
      </p:sp>
      <p:sp>
        <p:nvSpPr>
          <p:cNvPr id="3" name="Slide Number Placeholder 2">
            <a:extLst>
              <a:ext uri="{FF2B5EF4-FFF2-40B4-BE49-F238E27FC236}">
                <a16:creationId xmlns:a16="http://schemas.microsoft.com/office/drawing/2014/main" id="{0775A15C-5DD5-4FDA-A5CB-5E47B0BDE3EC}"/>
              </a:ext>
            </a:extLst>
          </p:cNvPr>
          <p:cNvSpPr>
            <a:spLocks noGrp="1"/>
          </p:cNvSpPr>
          <p:nvPr>
            <p:ph type="sldNum" sz="quarter" idx="4"/>
          </p:nvPr>
        </p:nvSpPr>
        <p:spPr/>
        <p:txBody>
          <a:bodyPr/>
          <a:lstStyle/>
          <a:p>
            <a:fld id="{4E0B2449-072C-424A-B21E-C811EE2EDC3B}" type="slidenum">
              <a:rPr lang="en-US" smtClean="0"/>
              <a:t>29</a:t>
            </a:fld>
            <a:endParaRPr lang="en-US"/>
          </a:p>
        </p:txBody>
      </p:sp>
      <p:pic>
        <p:nvPicPr>
          <p:cNvPr id="4" name="Picture 2" descr="CMS releases Medicaid scorecard | SDAHO">
            <a:extLst>
              <a:ext uri="{FF2B5EF4-FFF2-40B4-BE49-F238E27FC236}">
                <a16:creationId xmlns:a16="http://schemas.microsoft.com/office/drawing/2014/main" id="{CC1613BE-48FD-47D1-A03B-92C73DCF59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49" r="16088"/>
          <a:stretch/>
        </p:blipFill>
        <p:spPr bwMode="auto">
          <a:xfrm>
            <a:off x="570403" y="2868170"/>
            <a:ext cx="2113585" cy="201112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7C698EE-DB44-47FB-A4D9-5E7050D806BF}"/>
              </a:ext>
            </a:extLst>
          </p:cNvPr>
          <p:cNvSpPr txBox="1">
            <a:spLocks/>
          </p:cNvSpPr>
          <p:nvPr/>
        </p:nvSpPr>
        <p:spPr>
          <a:xfrm>
            <a:off x="2608574" y="2442412"/>
            <a:ext cx="8656163" cy="429969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dirty="0"/>
              <a:t>Federal statute allows the non-profit trust administrator to retain the remaining funds.</a:t>
            </a:r>
          </a:p>
          <a:p>
            <a:pPr lvl="1">
              <a:buFont typeface="Arial" panose="020B0604020202020204" pitchFamily="34" charset="0"/>
              <a:buChar char="•"/>
            </a:pPr>
            <a:r>
              <a:rPr lang="en-US" dirty="0"/>
              <a:t>Each state interprets this differently and promulgates rules dictating what percentage if any, the PSNT can retain.</a:t>
            </a:r>
          </a:p>
          <a:p>
            <a:pPr lvl="1">
              <a:buFont typeface="Arial" panose="020B0604020202020204" pitchFamily="34" charset="0"/>
              <a:buChar char="•"/>
            </a:pPr>
            <a:r>
              <a:rPr lang="en-US" dirty="0"/>
              <a:t>Within the regulations of the individual states, many PSNTs retain the entire balance, or a percentage.</a:t>
            </a:r>
          </a:p>
          <a:p>
            <a:pPr lvl="1">
              <a:buFont typeface="Arial" panose="020B0604020202020204" pitchFamily="34" charset="0"/>
              <a:buChar char="•"/>
            </a:pPr>
            <a:r>
              <a:rPr lang="en-US" dirty="0"/>
              <a:t>Others keep the remainder only if the Medicaid repayment is greater than the remaining balance which allows successor beneficiaries to receive the remainder after the Medicaid repayment is satisfied.</a:t>
            </a:r>
          </a:p>
          <a:p>
            <a:pPr lvl="1">
              <a:buFont typeface="Arial" panose="020B0604020202020204" pitchFamily="34" charset="0"/>
              <a:buChar char="•"/>
            </a:pPr>
            <a:r>
              <a:rPr lang="en-US" dirty="0"/>
              <a:t>Some allow a choice at the time of joining.</a:t>
            </a:r>
          </a:p>
          <a:p>
            <a:pPr lvl="1">
              <a:buFont typeface="Arial" panose="020B0604020202020204" pitchFamily="34" charset="0"/>
              <a:buChar char="•"/>
            </a:pPr>
            <a:r>
              <a:rPr lang="en-US" dirty="0">
                <a:solidFill>
                  <a:srgbClr val="C00000"/>
                </a:solidFill>
              </a:rPr>
              <a:t>Pre-need burial and funeral expenses should be paid during beneficiary’s lifetime as they are not allowed prior to Medicaid repayment.</a:t>
            </a:r>
            <a:endParaRPr lang="en-US" dirty="0"/>
          </a:p>
        </p:txBody>
      </p:sp>
      <p:pic>
        <p:nvPicPr>
          <p:cNvPr id="7" name="Picture 6">
            <a:extLst>
              <a:ext uri="{FF2B5EF4-FFF2-40B4-BE49-F238E27FC236}">
                <a16:creationId xmlns:a16="http://schemas.microsoft.com/office/drawing/2014/main" id="{9C9B36BD-076A-46F5-9676-6F9F804BFA0A}"/>
              </a:ext>
            </a:extLst>
          </p:cNvPr>
          <p:cNvPicPr>
            <a:picLocks noChangeAspect="1"/>
          </p:cNvPicPr>
          <p:nvPr/>
        </p:nvPicPr>
        <p:blipFill>
          <a:blip r:embed="rId3"/>
          <a:stretch>
            <a:fillRect/>
          </a:stretch>
        </p:blipFill>
        <p:spPr>
          <a:xfrm>
            <a:off x="238771" y="6044762"/>
            <a:ext cx="4739606" cy="697348"/>
          </a:xfrm>
          <a:prstGeom prst="rect">
            <a:avLst/>
          </a:prstGeom>
        </p:spPr>
      </p:pic>
      <p:sp>
        <p:nvSpPr>
          <p:cNvPr id="11" name="TextBox 10">
            <a:extLst>
              <a:ext uri="{FF2B5EF4-FFF2-40B4-BE49-F238E27FC236}">
                <a16:creationId xmlns:a16="http://schemas.microsoft.com/office/drawing/2014/main" id="{B4CA7490-1BAD-45B2-8109-A5A0A7E3A552}"/>
              </a:ext>
            </a:extLst>
          </p:cNvPr>
          <p:cNvSpPr txBox="1"/>
          <p:nvPr/>
        </p:nvSpPr>
        <p:spPr>
          <a:xfrm>
            <a:off x="1402933" y="5706208"/>
            <a:ext cx="3776028" cy="338554"/>
          </a:xfrm>
          <a:prstGeom prst="rect">
            <a:avLst/>
          </a:prstGeom>
          <a:noFill/>
        </p:spPr>
        <p:txBody>
          <a:bodyPr wrap="square">
            <a:spAutoFit/>
          </a:bodyPr>
          <a:lstStyle/>
          <a:p>
            <a:r>
              <a:rPr lang="en-US" sz="1600" i="1" dirty="0"/>
              <a:t>*See 42 U.S.C. § 1396p(d) (4)(A)-(C)</a:t>
            </a:r>
          </a:p>
        </p:txBody>
      </p:sp>
    </p:spTree>
    <p:extLst>
      <p:ext uri="{BB962C8B-B14F-4D97-AF65-F5344CB8AC3E}">
        <p14:creationId xmlns:p14="http://schemas.microsoft.com/office/powerpoint/2010/main" val="64638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892FF801-3378-47EE-8A1E-C6CE585098C0}"/>
              </a:ext>
            </a:extLst>
          </p:cNvPr>
          <p:cNvSpPr>
            <a:spLocks noGrp="1"/>
          </p:cNvSpPr>
          <p:nvPr>
            <p:ph type="sldNum" sz="quarter" idx="10"/>
          </p:nvPr>
        </p:nvSpPr>
        <p:spPr/>
        <p:txBody>
          <a:bodyPr/>
          <a:lstStyle/>
          <a:p>
            <a:fld id="{4E0B2449-072C-424A-B21E-C811EE2EDC3B}" type="slidenum">
              <a:rPr lang="en-US" smtClean="0"/>
              <a:t>3</a:t>
            </a:fld>
            <a:endParaRPr lang="en-US"/>
          </a:p>
        </p:txBody>
      </p:sp>
      <p:pic>
        <p:nvPicPr>
          <p:cNvPr id="16" name="Picture 15">
            <a:extLst>
              <a:ext uri="{FF2B5EF4-FFF2-40B4-BE49-F238E27FC236}">
                <a16:creationId xmlns:a16="http://schemas.microsoft.com/office/drawing/2014/main" id="{4E03D32D-0C5D-40AD-9762-D5F808A23C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56833" y="1737360"/>
            <a:ext cx="3237887" cy="3237887"/>
          </a:xfrm>
          <a:prstGeom prst="rect">
            <a:avLst/>
          </a:prstGeom>
        </p:spPr>
      </p:pic>
      <p:sp>
        <p:nvSpPr>
          <p:cNvPr id="15" name="Title 1">
            <a:extLst>
              <a:ext uri="{FF2B5EF4-FFF2-40B4-BE49-F238E27FC236}">
                <a16:creationId xmlns:a16="http://schemas.microsoft.com/office/drawing/2014/main" id="{E7717E9F-D54B-4019-A4AF-14F2150FEDE8}"/>
              </a:ext>
            </a:extLst>
          </p:cNvPr>
          <p:cNvSpPr>
            <a:spLocks noGrp="1"/>
          </p:cNvSpPr>
          <p:nvPr>
            <p:ph type="title"/>
          </p:nvPr>
        </p:nvSpPr>
        <p:spPr>
          <a:xfrm>
            <a:off x="1097280" y="286603"/>
            <a:ext cx="10058400" cy="1450757"/>
          </a:xfrm>
          <a:prstGeom prst="rect">
            <a:avLst/>
          </a:prstGeom>
        </p:spPr>
        <p:txBody>
          <a:bodyPr>
            <a:normAutofit/>
          </a:bodyPr>
          <a:lstStyle/>
          <a:p>
            <a:r>
              <a:rPr lang="en-US" sz="3600" dirty="0"/>
              <a:t>Karen Dunivan Konvicka, J.D.</a:t>
            </a:r>
            <a:br>
              <a:rPr lang="en-US" sz="3600" dirty="0"/>
            </a:br>
            <a:r>
              <a:rPr lang="en-US" sz="3600" dirty="0"/>
              <a:t>Director of Client Services </a:t>
            </a:r>
          </a:p>
        </p:txBody>
      </p:sp>
      <p:sp>
        <p:nvSpPr>
          <p:cNvPr id="17" name="Content Placeholder 3">
            <a:extLst>
              <a:ext uri="{FF2B5EF4-FFF2-40B4-BE49-F238E27FC236}">
                <a16:creationId xmlns:a16="http://schemas.microsoft.com/office/drawing/2014/main" id="{7AEB5191-497B-4CBD-808B-7C7E45DC58EE}"/>
              </a:ext>
            </a:extLst>
          </p:cNvPr>
          <p:cNvSpPr>
            <a:spLocks noGrp="1"/>
          </p:cNvSpPr>
          <p:nvPr>
            <p:ph sz="half" idx="2"/>
          </p:nvPr>
        </p:nvSpPr>
        <p:spPr>
          <a:xfrm>
            <a:off x="1097279" y="1828801"/>
            <a:ext cx="6352145" cy="4429386"/>
          </a:xfrm>
        </p:spPr>
        <p:txBody>
          <a:bodyPr>
            <a:normAutofit/>
          </a:bodyPr>
          <a:lstStyle/>
          <a:p>
            <a:pPr marL="0" indent="0">
              <a:buNone/>
            </a:pPr>
            <a:r>
              <a:rPr lang="en-US" dirty="0"/>
              <a:t>Karen Dunivan Konvicka serves as Director of Client Services and General Counsel for Commonwealth Community Trust (CCT).  When in private practice, Ms. Konvicka specialized in public benefits law and estate and trust planning and administration for individuals with special needs. Ms. Konvicka maintains her memberships in the Virginia State Bar, National Academy of Elder Law Attorneys (NAELA), and the Virginia Academy of Elder Law Attorneys (VAELA) and enjoys continuing to educate attorneys and families about special needs planning from the pooled trust perspective.</a:t>
            </a:r>
          </a:p>
          <a:p>
            <a:pPr marL="0" indent="0">
              <a:buNone/>
            </a:pPr>
            <a:endParaRPr lang="en-US" dirty="0"/>
          </a:p>
          <a:p>
            <a:pPr marL="0" indent="0">
              <a:lnSpc>
                <a:spcPct val="100000"/>
              </a:lnSpc>
              <a:spcBef>
                <a:spcPts val="0"/>
              </a:spcBef>
              <a:spcAft>
                <a:spcPts val="0"/>
              </a:spcAft>
              <a:buNone/>
            </a:pPr>
            <a:r>
              <a:rPr lang="en-US" b="1" i="1" dirty="0"/>
              <a:t>kkonvicka@trustCCT.org</a:t>
            </a:r>
          </a:p>
          <a:p>
            <a:pPr marL="0" indent="0">
              <a:lnSpc>
                <a:spcPct val="100000"/>
              </a:lnSpc>
              <a:spcBef>
                <a:spcPts val="0"/>
              </a:spcBef>
              <a:spcAft>
                <a:spcPts val="0"/>
              </a:spcAft>
              <a:buNone/>
            </a:pPr>
            <a:r>
              <a:rPr lang="en-US" b="1" i="1" dirty="0"/>
              <a:t>(804) 740-6930</a:t>
            </a:r>
          </a:p>
          <a:p>
            <a:pPr marL="0" indent="0">
              <a:lnSpc>
                <a:spcPct val="100000"/>
              </a:lnSpc>
              <a:spcBef>
                <a:spcPts val="0"/>
              </a:spcBef>
              <a:spcAft>
                <a:spcPts val="0"/>
              </a:spcAft>
              <a:buNone/>
            </a:pPr>
            <a:r>
              <a:rPr lang="en-US" b="1" i="1" dirty="0">
                <a:hlinkClick r:id="rId3"/>
              </a:rPr>
              <a:t>www.trustcct.org</a:t>
            </a:r>
            <a:endParaRPr lang="en-US" b="1" i="1" dirty="0"/>
          </a:p>
          <a:p>
            <a:pPr marL="0" indent="0">
              <a:lnSpc>
                <a:spcPct val="100000"/>
              </a:lnSpc>
              <a:spcBef>
                <a:spcPts val="0"/>
              </a:spcBef>
              <a:spcAft>
                <a:spcPts val="0"/>
              </a:spcAft>
              <a:buNone/>
            </a:pPr>
            <a:endParaRPr lang="en-US" b="1" i="1" dirty="0"/>
          </a:p>
          <a:p>
            <a:pPr marL="0" indent="0">
              <a:lnSpc>
                <a:spcPct val="100000"/>
              </a:lnSpc>
              <a:spcBef>
                <a:spcPts val="0"/>
              </a:spcBef>
              <a:spcAft>
                <a:spcPts val="0"/>
              </a:spcAft>
              <a:buNone/>
            </a:pPr>
            <a:endParaRPr lang="en-US" b="1" i="1" dirty="0"/>
          </a:p>
          <a:p>
            <a:pPr marL="0" indent="0">
              <a:buNone/>
            </a:pPr>
            <a:endParaRPr lang="en-US" b="1" i="1" dirty="0"/>
          </a:p>
          <a:p>
            <a:pPr marL="0" indent="0">
              <a:buNone/>
            </a:pPr>
            <a:endParaRPr lang="en-US" b="1" dirty="0"/>
          </a:p>
        </p:txBody>
      </p:sp>
      <p:pic>
        <p:nvPicPr>
          <p:cNvPr id="7" name="Picture 6">
            <a:extLst>
              <a:ext uri="{FF2B5EF4-FFF2-40B4-BE49-F238E27FC236}">
                <a16:creationId xmlns:a16="http://schemas.microsoft.com/office/drawing/2014/main" id="{3BB65435-B450-4458-AD00-E66EDF89CF08}"/>
              </a:ext>
            </a:extLst>
          </p:cNvPr>
          <p:cNvPicPr>
            <a:picLocks noChangeAspect="1"/>
          </p:cNvPicPr>
          <p:nvPr/>
        </p:nvPicPr>
        <p:blipFill>
          <a:blip r:embed="rId4"/>
          <a:stretch>
            <a:fillRect/>
          </a:stretch>
        </p:blipFill>
        <p:spPr>
          <a:xfrm>
            <a:off x="120506" y="6000954"/>
            <a:ext cx="4739606" cy="697348"/>
          </a:xfrm>
          <a:prstGeom prst="rect">
            <a:avLst/>
          </a:prstGeom>
        </p:spPr>
      </p:pic>
    </p:spTree>
    <p:extLst>
      <p:ext uri="{BB962C8B-B14F-4D97-AF65-F5344CB8AC3E}">
        <p14:creationId xmlns:p14="http://schemas.microsoft.com/office/powerpoint/2010/main" val="2940481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48F6-D4FC-442D-9497-7B498B25624C}"/>
              </a:ext>
            </a:extLst>
          </p:cNvPr>
          <p:cNvSpPr>
            <a:spLocks noGrp="1"/>
          </p:cNvSpPr>
          <p:nvPr>
            <p:ph type="title"/>
          </p:nvPr>
        </p:nvSpPr>
        <p:spPr>
          <a:xfrm>
            <a:off x="1097280" y="839499"/>
            <a:ext cx="10058400" cy="1251252"/>
          </a:xfrm>
          <a:prstGeom prst="rect">
            <a:avLst/>
          </a:prstGeom>
        </p:spPr>
        <p:txBody>
          <a:bodyPr/>
          <a:lstStyle/>
          <a:p>
            <a:r>
              <a:rPr lang="en-US" dirty="0"/>
              <a:t>Consider This Remainder Policy as an Example:</a:t>
            </a:r>
          </a:p>
        </p:txBody>
      </p:sp>
      <p:sp>
        <p:nvSpPr>
          <p:cNvPr id="3" name="Slide Number Placeholder 2">
            <a:extLst>
              <a:ext uri="{FF2B5EF4-FFF2-40B4-BE49-F238E27FC236}">
                <a16:creationId xmlns:a16="http://schemas.microsoft.com/office/drawing/2014/main" id="{F4EF121E-D3A7-4904-A527-74C8EE980B73}"/>
              </a:ext>
            </a:extLst>
          </p:cNvPr>
          <p:cNvSpPr>
            <a:spLocks noGrp="1"/>
          </p:cNvSpPr>
          <p:nvPr>
            <p:ph type="sldNum" sz="quarter" idx="4"/>
          </p:nvPr>
        </p:nvSpPr>
        <p:spPr/>
        <p:txBody>
          <a:bodyPr/>
          <a:lstStyle/>
          <a:p>
            <a:fld id="{4E0B2449-072C-424A-B21E-C811EE2EDC3B}" type="slidenum">
              <a:rPr lang="en-US" smtClean="0"/>
              <a:t>30</a:t>
            </a:fld>
            <a:endParaRPr lang="en-US"/>
          </a:p>
        </p:txBody>
      </p:sp>
      <p:sp>
        <p:nvSpPr>
          <p:cNvPr id="4" name="TextBox 3">
            <a:extLst>
              <a:ext uri="{FF2B5EF4-FFF2-40B4-BE49-F238E27FC236}">
                <a16:creationId xmlns:a16="http://schemas.microsoft.com/office/drawing/2014/main" id="{A74016CE-CB72-4571-B0A6-EADC6DCE4606}"/>
              </a:ext>
            </a:extLst>
          </p:cNvPr>
          <p:cNvSpPr txBox="1"/>
          <p:nvPr/>
        </p:nvSpPr>
        <p:spPr>
          <a:xfrm>
            <a:off x="1702965" y="3780339"/>
            <a:ext cx="2516003" cy="1477328"/>
          </a:xfrm>
          <a:prstGeom prst="rect">
            <a:avLst/>
          </a:prstGeom>
          <a:solidFill>
            <a:schemeClr val="bg1">
              <a:lumMod val="95000"/>
            </a:schemeClr>
          </a:solidFill>
          <a:ln>
            <a:solidFill>
              <a:schemeClr val="tx1"/>
            </a:solidFill>
          </a:ln>
        </p:spPr>
        <p:txBody>
          <a:bodyPr wrap="square" rtlCol="0">
            <a:spAutoFit/>
          </a:bodyPr>
          <a:lstStyle/>
          <a:p>
            <a:r>
              <a:rPr lang="en-US" i="1" dirty="0"/>
              <a:t>If repayment is </a:t>
            </a:r>
            <a:r>
              <a:rPr lang="en-US" b="1" i="1" u="sng" dirty="0"/>
              <a:t>LESS</a:t>
            </a:r>
            <a:r>
              <a:rPr lang="en-US" i="1" dirty="0"/>
              <a:t> than the remainder, it is disbursed to Successor Beneficiaries after the Medicaid repayment.</a:t>
            </a:r>
          </a:p>
        </p:txBody>
      </p:sp>
      <p:sp>
        <p:nvSpPr>
          <p:cNvPr id="5" name="TextBox 4">
            <a:extLst>
              <a:ext uri="{FF2B5EF4-FFF2-40B4-BE49-F238E27FC236}">
                <a16:creationId xmlns:a16="http://schemas.microsoft.com/office/drawing/2014/main" id="{EFBBFE4D-8EB6-4DF8-B98B-4F48CF19469E}"/>
              </a:ext>
            </a:extLst>
          </p:cNvPr>
          <p:cNvSpPr txBox="1"/>
          <p:nvPr/>
        </p:nvSpPr>
        <p:spPr>
          <a:xfrm>
            <a:off x="7899145" y="3884490"/>
            <a:ext cx="2589889" cy="1477328"/>
          </a:xfrm>
          <a:prstGeom prst="rect">
            <a:avLst/>
          </a:prstGeom>
          <a:solidFill>
            <a:schemeClr val="bg1">
              <a:lumMod val="95000"/>
            </a:schemeClr>
          </a:solidFill>
          <a:ln>
            <a:solidFill>
              <a:schemeClr val="tx1"/>
            </a:solidFill>
          </a:ln>
        </p:spPr>
        <p:txBody>
          <a:bodyPr wrap="square" rtlCol="0">
            <a:spAutoFit/>
          </a:bodyPr>
          <a:lstStyle/>
          <a:p>
            <a:r>
              <a:rPr lang="en-US" i="1" dirty="0"/>
              <a:t>If repayment is </a:t>
            </a:r>
            <a:r>
              <a:rPr lang="en-US" b="1" i="1" u="sng" dirty="0"/>
              <a:t>GREATER</a:t>
            </a:r>
            <a:r>
              <a:rPr lang="en-US" i="1" dirty="0"/>
              <a:t> than the remainder, funds are retained by the nonprofit for its charitable purposes.</a:t>
            </a:r>
          </a:p>
        </p:txBody>
      </p:sp>
      <p:pic>
        <p:nvPicPr>
          <p:cNvPr id="6" name="Picture 4" descr="Justice Scales Unbalanced - Free vector graphic on Pixabay">
            <a:extLst>
              <a:ext uri="{FF2B5EF4-FFF2-40B4-BE49-F238E27FC236}">
                <a16:creationId xmlns:a16="http://schemas.microsoft.com/office/drawing/2014/main" id="{31C1FE1D-FBCF-404A-A7F8-2403AEDC2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230" y="3537502"/>
            <a:ext cx="2651540" cy="24744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E4293A9-1892-4A70-A582-56F402EFC61C}"/>
              </a:ext>
            </a:extLst>
          </p:cNvPr>
          <p:cNvSpPr/>
          <p:nvPr/>
        </p:nvSpPr>
        <p:spPr>
          <a:xfrm>
            <a:off x="1097281" y="2213962"/>
            <a:ext cx="10058399" cy="1200329"/>
          </a:xfrm>
          <a:prstGeom prst="rect">
            <a:avLst/>
          </a:prstGeom>
        </p:spPr>
        <p:txBody>
          <a:bodyPr wrap="square">
            <a:spAutoFit/>
          </a:bodyPr>
          <a:lstStyle/>
          <a:p>
            <a:r>
              <a:rPr lang="en-US" sz="2400" dirty="0">
                <a:solidFill>
                  <a:srgbClr val="000000"/>
                </a:solidFill>
                <a:latin typeface="Calibri" panose="020F0502020204030204" pitchFamily="34" charset="0"/>
                <a:ea typeface="Times New Roman" panose="02020603050405020304" pitchFamily="18" charset="0"/>
                <a:cs typeface="Arial" panose="020B0604020202020204" pitchFamily="34" charset="0"/>
              </a:rPr>
              <a:t>The remainder policy may allow retention in lieu of Medicaid repayment, but it never retains funds that would otherwise be paid to the Successor Beneficiaries. </a:t>
            </a:r>
            <a:endParaRPr lang="en-US" sz="2400" dirty="0"/>
          </a:p>
        </p:txBody>
      </p:sp>
      <p:pic>
        <p:nvPicPr>
          <p:cNvPr id="9" name="Picture 8">
            <a:extLst>
              <a:ext uri="{FF2B5EF4-FFF2-40B4-BE49-F238E27FC236}">
                <a16:creationId xmlns:a16="http://schemas.microsoft.com/office/drawing/2014/main" id="{8B0F116C-BB89-4E48-926F-3EC886B80937}"/>
              </a:ext>
            </a:extLst>
          </p:cNvPr>
          <p:cNvPicPr>
            <a:picLocks noChangeAspect="1"/>
          </p:cNvPicPr>
          <p:nvPr/>
        </p:nvPicPr>
        <p:blipFill>
          <a:blip r:embed="rId3"/>
          <a:stretch>
            <a:fillRect/>
          </a:stretch>
        </p:blipFill>
        <p:spPr>
          <a:xfrm>
            <a:off x="112117" y="6011906"/>
            <a:ext cx="4739606" cy="697348"/>
          </a:xfrm>
          <a:prstGeom prst="rect">
            <a:avLst/>
          </a:prstGeom>
        </p:spPr>
      </p:pic>
    </p:spTree>
    <p:extLst>
      <p:ext uri="{BB962C8B-B14F-4D97-AF65-F5344CB8AC3E}">
        <p14:creationId xmlns:p14="http://schemas.microsoft.com/office/powerpoint/2010/main" val="220829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CDDF-32E1-470D-8A21-CED22762F7AE}"/>
              </a:ext>
            </a:extLst>
          </p:cNvPr>
          <p:cNvSpPr>
            <a:spLocks noGrp="1"/>
          </p:cNvSpPr>
          <p:nvPr>
            <p:ph type="title"/>
          </p:nvPr>
        </p:nvSpPr>
        <p:spPr>
          <a:xfrm>
            <a:off x="1017257" y="467719"/>
            <a:ext cx="10058400" cy="1165150"/>
          </a:xfrm>
        </p:spPr>
        <p:txBody>
          <a:bodyPr>
            <a:normAutofit/>
          </a:bodyPr>
          <a:lstStyle/>
          <a:p>
            <a:r>
              <a:rPr lang="en-US" sz="4000"/>
              <a:t>Fact Pattern Example</a:t>
            </a:r>
            <a:endParaRPr lang="en-US" sz="4000" dirty="0"/>
          </a:p>
        </p:txBody>
      </p:sp>
      <p:sp>
        <p:nvSpPr>
          <p:cNvPr id="3" name="Content Placeholder 2">
            <a:extLst>
              <a:ext uri="{FF2B5EF4-FFF2-40B4-BE49-F238E27FC236}">
                <a16:creationId xmlns:a16="http://schemas.microsoft.com/office/drawing/2014/main" id="{6F28956F-982A-4B52-B267-85FD3230BAB3}"/>
              </a:ext>
            </a:extLst>
          </p:cNvPr>
          <p:cNvSpPr>
            <a:spLocks noGrp="1"/>
          </p:cNvSpPr>
          <p:nvPr>
            <p:ph sz="half" idx="1"/>
          </p:nvPr>
        </p:nvSpPr>
        <p:spPr>
          <a:xfrm>
            <a:off x="1702161" y="1693329"/>
            <a:ext cx="8459096" cy="4718304"/>
          </a:xfrm>
        </p:spPr>
        <p:txBody>
          <a:bodyPr>
            <a:normAutofit/>
          </a:bodyPr>
          <a:lstStyle/>
          <a:p>
            <a:pPr marL="0" indent="0">
              <a:buNone/>
            </a:pPr>
            <a:r>
              <a:rPr lang="en-US" sz="2000" dirty="0"/>
              <a:t>Chris, age 32, has $40,000 remaining in his trust subaccount. He receives SSI and Medicaid.</a:t>
            </a:r>
          </a:p>
          <a:p>
            <a:pPr marL="0" indent="0">
              <a:buNone/>
            </a:pPr>
            <a:r>
              <a:rPr lang="en-US" sz="2000" dirty="0"/>
              <a:t>Chris is paralyzed and relies on his trust funds to provide in-home care not covered by Medicaid. He has also indicated that he would like to purchase a specialized wheelchair accessible vehicle.</a:t>
            </a:r>
          </a:p>
          <a:p>
            <a:pPr marL="0" indent="0">
              <a:buNone/>
            </a:pPr>
            <a:r>
              <a:rPr lang="en-US" sz="2000" dirty="0"/>
              <a:t>Chris makes multiple requests for a total of over $1,000 a month for three months in a row for cab rides, movies, concerts, travel, and other forms of entertainment. At this rate of spending, Chris will expend the remainder of his account within the next five years and soon will not have enough funding to cover the expense of the needed vehicle. </a:t>
            </a:r>
          </a:p>
          <a:p>
            <a:pPr marL="0" indent="0">
              <a:buNone/>
            </a:pPr>
            <a:endParaRPr lang="en-US" sz="2000" b="1" i="1" dirty="0"/>
          </a:p>
          <a:p>
            <a:pPr marL="0" indent="0" algn="ctr">
              <a:buNone/>
            </a:pPr>
            <a:r>
              <a:rPr lang="en-US" sz="2400" b="1" i="1" dirty="0"/>
              <a:t>What is the trustee’s obligation in this case? How can the trust help Chris budget? </a:t>
            </a:r>
          </a:p>
        </p:txBody>
      </p:sp>
      <p:sp>
        <p:nvSpPr>
          <p:cNvPr id="5" name="Slide Number Placeholder 4">
            <a:extLst>
              <a:ext uri="{FF2B5EF4-FFF2-40B4-BE49-F238E27FC236}">
                <a16:creationId xmlns:a16="http://schemas.microsoft.com/office/drawing/2014/main" id="{DED7F33A-80DD-4061-B7D7-26A5969A62B9}"/>
              </a:ext>
            </a:extLst>
          </p:cNvPr>
          <p:cNvSpPr>
            <a:spLocks noGrp="1"/>
          </p:cNvSpPr>
          <p:nvPr>
            <p:ph type="sldNum" sz="quarter" idx="12"/>
          </p:nvPr>
        </p:nvSpPr>
        <p:spPr/>
        <p:txBody>
          <a:bodyPr/>
          <a:lstStyle/>
          <a:p>
            <a:fld id="{7CA0417D-B9D1-4245-86AC-4870E4BEC809}" type="slidenum">
              <a:rPr lang="en-US" smtClean="0"/>
              <a:pPr/>
              <a:t>31</a:t>
            </a:fld>
            <a:endParaRPr lang="en-US" dirty="0"/>
          </a:p>
        </p:txBody>
      </p:sp>
      <p:pic>
        <p:nvPicPr>
          <p:cNvPr id="7" name="Picture 6">
            <a:extLst>
              <a:ext uri="{FF2B5EF4-FFF2-40B4-BE49-F238E27FC236}">
                <a16:creationId xmlns:a16="http://schemas.microsoft.com/office/drawing/2014/main" id="{AE8F3820-AC8D-43FE-ACED-C54EF3ECCD5B}"/>
              </a:ext>
            </a:extLst>
          </p:cNvPr>
          <p:cNvPicPr>
            <a:picLocks noChangeAspect="1"/>
          </p:cNvPicPr>
          <p:nvPr/>
        </p:nvPicPr>
        <p:blipFill>
          <a:blip r:embed="rId2"/>
          <a:stretch>
            <a:fillRect/>
          </a:stretch>
        </p:blipFill>
        <p:spPr>
          <a:xfrm>
            <a:off x="70173" y="6062959"/>
            <a:ext cx="4739606" cy="697348"/>
          </a:xfrm>
          <a:prstGeom prst="rect">
            <a:avLst/>
          </a:prstGeom>
        </p:spPr>
      </p:pic>
    </p:spTree>
    <p:extLst>
      <p:ext uri="{BB962C8B-B14F-4D97-AF65-F5344CB8AC3E}">
        <p14:creationId xmlns:p14="http://schemas.microsoft.com/office/powerpoint/2010/main" val="4177664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B3CB-2C9D-4E89-A1D3-BD70662FB27A}"/>
              </a:ext>
            </a:extLst>
          </p:cNvPr>
          <p:cNvSpPr>
            <a:spLocks noGrp="1"/>
          </p:cNvSpPr>
          <p:nvPr>
            <p:ph type="title"/>
          </p:nvPr>
        </p:nvSpPr>
        <p:spPr>
          <a:xfrm>
            <a:off x="492398" y="1224973"/>
            <a:ext cx="3200400" cy="2929891"/>
          </a:xfrm>
          <a:prstGeom prst="rect">
            <a:avLst/>
          </a:prstGeom>
        </p:spPr>
        <p:txBody>
          <a:bodyPr>
            <a:normAutofit/>
          </a:bodyPr>
          <a:lstStyle/>
          <a:p>
            <a:r>
              <a:rPr lang="en-US" b="1" u="sng" dirty="0">
                <a:solidFill>
                  <a:schemeClr val="tx2"/>
                </a:solidFill>
              </a:rPr>
              <a:t>Questions?</a:t>
            </a:r>
            <a:br>
              <a:rPr lang="en-US" dirty="0">
                <a:solidFill>
                  <a:schemeClr val="tx2"/>
                </a:solidFill>
              </a:rPr>
            </a:br>
            <a:br>
              <a:rPr lang="en-US" dirty="0">
                <a:solidFill>
                  <a:schemeClr val="tx2"/>
                </a:solidFill>
              </a:rPr>
            </a:br>
            <a:r>
              <a:rPr lang="en-US" dirty="0">
                <a:solidFill>
                  <a:schemeClr val="tx2"/>
                </a:solidFill>
              </a:rPr>
              <a:t>Feel free to reach out to us directly with any questions!</a:t>
            </a:r>
          </a:p>
        </p:txBody>
      </p:sp>
      <p:sp>
        <p:nvSpPr>
          <p:cNvPr id="3" name="Slide Number Placeholder 2">
            <a:extLst>
              <a:ext uri="{FF2B5EF4-FFF2-40B4-BE49-F238E27FC236}">
                <a16:creationId xmlns:a16="http://schemas.microsoft.com/office/drawing/2014/main" id="{9EB99554-3A10-4BFA-96E6-5C0CDB7BBA9C}"/>
              </a:ext>
            </a:extLst>
          </p:cNvPr>
          <p:cNvSpPr>
            <a:spLocks noGrp="1"/>
          </p:cNvSpPr>
          <p:nvPr>
            <p:ph type="sldNum" sz="quarter" idx="4"/>
          </p:nvPr>
        </p:nvSpPr>
        <p:spPr/>
        <p:txBody>
          <a:bodyPr/>
          <a:lstStyle/>
          <a:p>
            <a:fld id="{4E0B2449-072C-424A-B21E-C811EE2EDC3B}" type="slidenum">
              <a:rPr lang="en-US" smtClean="0"/>
              <a:t>32</a:t>
            </a:fld>
            <a:endParaRPr lang="en-US"/>
          </a:p>
        </p:txBody>
      </p:sp>
      <p:sp>
        <p:nvSpPr>
          <p:cNvPr id="4" name="Content Placeholder 2">
            <a:extLst>
              <a:ext uri="{FF2B5EF4-FFF2-40B4-BE49-F238E27FC236}">
                <a16:creationId xmlns:a16="http://schemas.microsoft.com/office/drawing/2014/main" id="{7881FB0D-FC52-4B03-9DE7-0D0D54DD249A}"/>
              </a:ext>
            </a:extLst>
          </p:cNvPr>
          <p:cNvSpPr txBox="1">
            <a:spLocks/>
          </p:cNvSpPr>
          <p:nvPr/>
        </p:nvSpPr>
        <p:spPr>
          <a:xfrm>
            <a:off x="6198849" y="1733415"/>
            <a:ext cx="4114800" cy="160020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0"/>
              </a:spcBef>
              <a:buFont typeface="Calibri" panose="020F0502020204030204" pitchFamily="34" charset="0"/>
              <a:buNone/>
            </a:pPr>
            <a:r>
              <a:rPr lang="en-US" b="1" dirty="0"/>
              <a:t>Joanne Marcus, MSW</a:t>
            </a:r>
          </a:p>
          <a:p>
            <a:pPr marL="0" indent="0" algn="ctr">
              <a:spcBef>
                <a:spcPts val="0"/>
              </a:spcBef>
              <a:buFont typeface="Calibri" panose="020F0502020204030204" pitchFamily="34" charset="0"/>
              <a:buNone/>
            </a:pPr>
            <a:r>
              <a:rPr lang="en-US" dirty="0"/>
              <a:t>President and CEO</a:t>
            </a:r>
          </a:p>
          <a:p>
            <a:pPr marL="0" indent="0" algn="ctr">
              <a:spcBef>
                <a:spcPts val="0"/>
              </a:spcBef>
              <a:buFont typeface="Calibri" panose="020F0502020204030204" pitchFamily="34" charset="0"/>
              <a:buNone/>
            </a:pPr>
            <a:r>
              <a:rPr lang="en-US" b="1" dirty="0"/>
              <a:t>jmarcus@trustCCT.org</a:t>
            </a:r>
          </a:p>
        </p:txBody>
      </p:sp>
      <p:sp>
        <p:nvSpPr>
          <p:cNvPr id="5" name="Content Placeholder 2">
            <a:extLst>
              <a:ext uri="{FF2B5EF4-FFF2-40B4-BE49-F238E27FC236}">
                <a16:creationId xmlns:a16="http://schemas.microsoft.com/office/drawing/2014/main" id="{85692C48-5DE7-4C96-86C8-F2AE2887BFE4}"/>
              </a:ext>
            </a:extLst>
          </p:cNvPr>
          <p:cNvSpPr txBox="1">
            <a:spLocks/>
          </p:cNvSpPr>
          <p:nvPr/>
        </p:nvSpPr>
        <p:spPr>
          <a:xfrm>
            <a:off x="6355080" y="4045884"/>
            <a:ext cx="4114800" cy="1600201"/>
          </a:xfrm>
          <a:prstGeom prst="rect">
            <a:avLst/>
          </a:prstGeom>
        </p:spPr>
        <p:txBody>
          <a:bodyPr vert="horz" lIns="91440" tIns="45720" rIns="91440" bIns="45720" rtlCol="0">
            <a:noAutofit/>
          </a:bodyPr>
          <a:lst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marL="0" indent="0" algn="ctr">
              <a:spcBef>
                <a:spcPts val="0"/>
              </a:spcBef>
              <a:buNone/>
            </a:pPr>
            <a:r>
              <a:rPr lang="en-US" sz="2000" b="1" dirty="0"/>
              <a:t>Karen Dunivan Konvicka, J.D.</a:t>
            </a:r>
          </a:p>
          <a:p>
            <a:pPr marL="0" indent="0" algn="ctr">
              <a:spcBef>
                <a:spcPts val="0"/>
              </a:spcBef>
              <a:buNone/>
            </a:pPr>
            <a:r>
              <a:rPr lang="en-US" sz="2000" dirty="0"/>
              <a:t>Director of Client Services and General Counsel</a:t>
            </a:r>
          </a:p>
          <a:p>
            <a:pPr marL="0" indent="0" algn="ctr">
              <a:spcBef>
                <a:spcPts val="0"/>
              </a:spcBef>
              <a:buFont typeface="Arial" pitchFamily="34" charset="0"/>
              <a:buNone/>
            </a:pPr>
            <a:r>
              <a:rPr lang="en-US" sz="2000" b="1" dirty="0"/>
              <a:t>kkonvicka@trustCCT.org</a:t>
            </a:r>
          </a:p>
        </p:txBody>
      </p:sp>
      <p:pic>
        <p:nvPicPr>
          <p:cNvPr id="6" name="Picture 5">
            <a:extLst>
              <a:ext uri="{FF2B5EF4-FFF2-40B4-BE49-F238E27FC236}">
                <a16:creationId xmlns:a16="http://schemas.microsoft.com/office/drawing/2014/main" id="{5F130026-CAAF-4CA9-B480-8CC0501FAA3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4199" y="3793874"/>
            <a:ext cx="1664650" cy="185221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7701E1B-1C20-4C9D-AEBB-776B0EAE7D9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34199" y="1285479"/>
            <a:ext cx="1606542" cy="185221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6F669E02-1874-42B5-BE7E-22350A95AFE0}"/>
              </a:ext>
            </a:extLst>
          </p:cNvPr>
          <p:cNvSpPr/>
          <p:nvPr/>
        </p:nvSpPr>
        <p:spPr>
          <a:xfrm>
            <a:off x="470366" y="4568774"/>
            <a:ext cx="2503507" cy="830997"/>
          </a:xfrm>
          <a:prstGeom prst="rect">
            <a:avLst/>
          </a:prstGeom>
        </p:spPr>
        <p:txBody>
          <a:bodyPr wrap="none">
            <a:spAutoFit/>
          </a:bodyPr>
          <a:lstStyle/>
          <a:p>
            <a:pPr algn="ctr"/>
            <a:r>
              <a:rPr lang="en-US" sz="2400" b="1" i="1" dirty="0"/>
              <a:t>(804) 740-6930 </a:t>
            </a:r>
          </a:p>
          <a:p>
            <a:pPr algn="ctr"/>
            <a:r>
              <a:rPr lang="en-US" sz="2400" b="1" i="1" dirty="0"/>
              <a:t>www.trustCCT.org</a:t>
            </a:r>
          </a:p>
        </p:txBody>
      </p:sp>
      <p:pic>
        <p:nvPicPr>
          <p:cNvPr id="9" name="Picture 8">
            <a:extLst>
              <a:ext uri="{FF2B5EF4-FFF2-40B4-BE49-F238E27FC236}">
                <a16:creationId xmlns:a16="http://schemas.microsoft.com/office/drawing/2014/main" id="{CB27F2E4-ECE3-4636-B34D-31B416879092}"/>
              </a:ext>
            </a:extLst>
          </p:cNvPr>
          <p:cNvPicPr>
            <a:picLocks noChangeAspect="1"/>
          </p:cNvPicPr>
          <p:nvPr/>
        </p:nvPicPr>
        <p:blipFill>
          <a:blip r:embed="rId4"/>
          <a:stretch>
            <a:fillRect/>
          </a:stretch>
        </p:blipFill>
        <p:spPr>
          <a:xfrm>
            <a:off x="0" y="5984453"/>
            <a:ext cx="4739606" cy="697348"/>
          </a:xfrm>
          <a:prstGeom prst="rect">
            <a:avLst/>
          </a:prstGeom>
        </p:spPr>
      </p:pic>
    </p:spTree>
    <p:extLst>
      <p:ext uri="{BB962C8B-B14F-4D97-AF65-F5344CB8AC3E}">
        <p14:creationId xmlns:p14="http://schemas.microsoft.com/office/powerpoint/2010/main" val="420513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B9DF6EC1-DC7D-411B-B547-4B0CEE497244}"/>
              </a:ext>
            </a:extLst>
          </p:cNvPr>
          <p:cNvPicPr>
            <a:picLocks noChangeAspect="1"/>
          </p:cNvPicPr>
          <p:nvPr/>
        </p:nvPicPr>
        <p:blipFill rotWithShape="1">
          <a:blip r:embed="rId2"/>
          <a:srcRect l="6719" t="22222" r="6679" b="34302"/>
          <a:stretch/>
        </p:blipFill>
        <p:spPr>
          <a:xfrm>
            <a:off x="6898376" y="2981345"/>
            <a:ext cx="5154961" cy="1999756"/>
          </a:xfrm>
          <a:prstGeom prst="rect">
            <a:avLst/>
          </a:prstGeom>
        </p:spPr>
      </p:pic>
      <p:sp>
        <p:nvSpPr>
          <p:cNvPr id="2" name="Title 1">
            <a:extLst>
              <a:ext uri="{FF2B5EF4-FFF2-40B4-BE49-F238E27FC236}">
                <a16:creationId xmlns:a16="http://schemas.microsoft.com/office/drawing/2014/main" id="{15004061-661B-4450-8202-A893065E9A80}"/>
              </a:ext>
            </a:extLst>
          </p:cNvPr>
          <p:cNvSpPr>
            <a:spLocks noGrp="1"/>
          </p:cNvSpPr>
          <p:nvPr>
            <p:ph type="title"/>
          </p:nvPr>
        </p:nvSpPr>
        <p:spPr>
          <a:xfrm>
            <a:off x="1097280" y="286603"/>
            <a:ext cx="10058400" cy="1450757"/>
          </a:xfrm>
          <a:prstGeom prst="rect">
            <a:avLst/>
          </a:prstGeom>
        </p:spPr>
        <p:txBody>
          <a:bodyPr>
            <a:normAutofit/>
          </a:bodyPr>
          <a:lstStyle/>
          <a:p>
            <a:r>
              <a:rPr lang="en-US" sz="3600" dirty="0"/>
              <a:t>What is a Pooled Special Needs Trust?</a:t>
            </a:r>
          </a:p>
        </p:txBody>
      </p:sp>
      <p:sp>
        <p:nvSpPr>
          <p:cNvPr id="3" name="TextBox 2">
            <a:extLst>
              <a:ext uri="{FF2B5EF4-FFF2-40B4-BE49-F238E27FC236}">
                <a16:creationId xmlns:a16="http://schemas.microsoft.com/office/drawing/2014/main" id="{7B410DAE-04E9-41FA-8366-EF13BAC6B216}"/>
              </a:ext>
            </a:extLst>
          </p:cNvPr>
          <p:cNvSpPr txBox="1"/>
          <p:nvPr/>
        </p:nvSpPr>
        <p:spPr>
          <a:xfrm>
            <a:off x="539138" y="2195275"/>
            <a:ext cx="6359237"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Trust arrangement for disabled individuals in which assets are held for their benefit while preserving their public benefits</a:t>
            </a:r>
          </a:p>
          <a:p>
            <a:pPr marL="285750" indent="-285750">
              <a:buFont typeface="Arial" panose="020B0604020202020204" pitchFamily="34" charset="0"/>
              <a:buChar char="•"/>
            </a:pPr>
            <a:r>
              <a:rPr lang="en-US" sz="2000" dirty="0"/>
              <a:t>Managed by a non-profit organization</a:t>
            </a:r>
          </a:p>
          <a:p>
            <a:pPr marL="285750" indent="-285750">
              <a:buFont typeface="Arial" panose="020B0604020202020204" pitchFamily="34" charset="0"/>
              <a:buChar char="•"/>
            </a:pPr>
            <a:r>
              <a:rPr lang="en-US" sz="2000" dirty="0"/>
              <a:t>Created by one Master Trust Agreement</a:t>
            </a:r>
          </a:p>
          <a:p>
            <a:pPr marL="285750" indent="-285750">
              <a:buFont typeface="Arial" panose="020B0604020202020204" pitchFamily="34" charset="0"/>
              <a:buChar char="•"/>
            </a:pPr>
            <a:r>
              <a:rPr lang="en-US" sz="2000" dirty="0"/>
              <a:t>Clients “join” by signing the Joinder Agreement</a:t>
            </a:r>
          </a:p>
          <a:p>
            <a:pPr marL="285750" indent="-285750">
              <a:buFont typeface="Arial" panose="020B0604020202020204" pitchFamily="34" charset="0"/>
              <a:buChar char="•"/>
            </a:pPr>
            <a:r>
              <a:rPr lang="en-US" sz="2000" dirty="0"/>
              <a:t>Lower fees and lower minimum funding requirements than most financial institutions and professional fiduciary options</a:t>
            </a:r>
          </a:p>
          <a:p>
            <a:pPr marL="285750" indent="-285750">
              <a:buFont typeface="Arial" panose="020B0604020202020204" pitchFamily="34" charset="0"/>
              <a:buChar char="•"/>
            </a:pPr>
            <a:endParaRPr lang="en-US" sz="2000" dirty="0"/>
          </a:p>
          <a:p>
            <a:r>
              <a:rPr lang="en-US" i="1" dirty="0"/>
              <a:t>*See 42 U.S.C. § 1396 p(d)(4)(C)</a:t>
            </a:r>
          </a:p>
        </p:txBody>
      </p:sp>
      <p:sp>
        <p:nvSpPr>
          <p:cNvPr id="5" name="Slide Number Placeholder 4">
            <a:extLst>
              <a:ext uri="{FF2B5EF4-FFF2-40B4-BE49-F238E27FC236}">
                <a16:creationId xmlns:a16="http://schemas.microsoft.com/office/drawing/2014/main" id="{94004490-6C9B-4C4E-BDF5-5BF4C1CE103C}"/>
              </a:ext>
            </a:extLst>
          </p:cNvPr>
          <p:cNvSpPr>
            <a:spLocks noGrp="1"/>
          </p:cNvSpPr>
          <p:nvPr>
            <p:ph type="sldNum" sz="quarter" idx="4"/>
          </p:nvPr>
        </p:nvSpPr>
        <p:spPr/>
        <p:txBody>
          <a:bodyPr/>
          <a:lstStyle/>
          <a:p>
            <a:fld id="{4E0B2449-072C-424A-B21E-C811EE2EDC3B}" type="slidenum">
              <a:rPr lang="en-US" smtClean="0"/>
              <a:t>4</a:t>
            </a:fld>
            <a:endParaRPr lang="en-US"/>
          </a:p>
        </p:txBody>
      </p:sp>
      <p:pic>
        <p:nvPicPr>
          <p:cNvPr id="7" name="Picture 6">
            <a:extLst>
              <a:ext uri="{FF2B5EF4-FFF2-40B4-BE49-F238E27FC236}">
                <a16:creationId xmlns:a16="http://schemas.microsoft.com/office/drawing/2014/main" id="{1E30D30D-588E-471D-B907-A201D5EDB6BA}"/>
              </a:ext>
            </a:extLst>
          </p:cNvPr>
          <p:cNvPicPr>
            <a:picLocks noChangeAspect="1"/>
          </p:cNvPicPr>
          <p:nvPr/>
        </p:nvPicPr>
        <p:blipFill>
          <a:blip r:embed="rId3"/>
          <a:stretch>
            <a:fillRect/>
          </a:stretch>
        </p:blipFill>
        <p:spPr>
          <a:xfrm>
            <a:off x="112117" y="5874049"/>
            <a:ext cx="4739606" cy="697348"/>
          </a:xfrm>
          <a:prstGeom prst="rect">
            <a:avLst/>
          </a:prstGeom>
        </p:spPr>
      </p:pic>
    </p:spTree>
    <p:extLst>
      <p:ext uri="{BB962C8B-B14F-4D97-AF65-F5344CB8AC3E}">
        <p14:creationId xmlns:p14="http://schemas.microsoft.com/office/powerpoint/2010/main" val="342646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804A-9547-4A15-A54C-1009D535A606}"/>
              </a:ext>
            </a:extLst>
          </p:cNvPr>
          <p:cNvSpPr>
            <a:spLocks noGrp="1"/>
          </p:cNvSpPr>
          <p:nvPr>
            <p:ph type="title"/>
          </p:nvPr>
        </p:nvSpPr>
        <p:spPr>
          <a:xfrm>
            <a:off x="1097280" y="-12602"/>
            <a:ext cx="10058400" cy="1450757"/>
          </a:xfrm>
          <a:prstGeom prst="rect">
            <a:avLst/>
          </a:prstGeom>
        </p:spPr>
        <p:txBody>
          <a:bodyPr>
            <a:normAutofit/>
          </a:bodyPr>
          <a:lstStyle/>
          <a:p>
            <a:r>
              <a:rPr lang="en-US" sz="3600" dirty="0"/>
              <a:t>SNTs: Individual and Pooled</a:t>
            </a:r>
          </a:p>
        </p:txBody>
      </p:sp>
      <p:graphicFrame>
        <p:nvGraphicFramePr>
          <p:cNvPr id="3" name="Diagram 2">
            <a:extLst>
              <a:ext uri="{FF2B5EF4-FFF2-40B4-BE49-F238E27FC236}">
                <a16:creationId xmlns:a16="http://schemas.microsoft.com/office/drawing/2014/main" id="{8E374C33-C124-40FE-B8D5-CC367D2412F1}"/>
              </a:ext>
            </a:extLst>
          </p:cNvPr>
          <p:cNvGraphicFramePr/>
          <p:nvPr>
            <p:extLst>
              <p:ext uri="{D42A27DB-BD31-4B8C-83A1-F6EECF244321}">
                <p14:modId xmlns:p14="http://schemas.microsoft.com/office/powerpoint/2010/main" val="1364748174"/>
              </p:ext>
            </p:extLst>
          </p:nvPr>
        </p:nvGraphicFramePr>
        <p:xfrm>
          <a:off x="1097281" y="1528530"/>
          <a:ext cx="10058399" cy="2666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9C1A3D64-4196-4309-BE62-731CDBFB60D3}"/>
              </a:ext>
            </a:extLst>
          </p:cNvPr>
          <p:cNvSpPr txBox="1">
            <a:spLocks/>
          </p:cNvSpPr>
          <p:nvPr/>
        </p:nvSpPr>
        <p:spPr>
          <a:xfrm>
            <a:off x="957944" y="4395707"/>
            <a:ext cx="9139133" cy="1329179"/>
          </a:xfrm>
          <a:prstGeom prst="rect">
            <a:avLst/>
          </a:prstGeom>
        </p:spPr>
        <p:txBody>
          <a:bodyPr vert="horz" lIns="68580" tIns="34290" rIns="68580" bIns="3429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0"/>
              </a:spcBef>
            </a:pPr>
            <a:r>
              <a:rPr lang="en-US" sz="2400" i="1" dirty="0"/>
              <a:t>Each type of SNT has advantages that require careful considerations to determine which option best meets your client’s needs.</a:t>
            </a:r>
          </a:p>
        </p:txBody>
      </p:sp>
      <p:sp>
        <p:nvSpPr>
          <p:cNvPr id="5" name="Slide Number Placeholder 4">
            <a:extLst>
              <a:ext uri="{FF2B5EF4-FFF2-40B4-BE49-F238E27FC236}">
                <a16:creationId xmlns:a16="http://schemas.microsoft.com/office/drawing/2014/main" id="{DC31B3CB-CC65-48CE-81DD-1048CBCEC094}"/>
              </a:ext>
            </a:extLst>
          </p:cNvPr>
          <p:cNvSpPr>
            <a:spLocks noGrp="1"/>
          </p:cNvSpPr>
          <p:nvPr>
            <p:ph type="sldNum" sz="quarter" idx="4"/>
          </p:nvPr>
        </p:nvSpPr>
        <p:spPr/>
        <p:txBody>
          <a:bodyPr/>
          <a:lstStyle/>
          <a:p>
            <a:fld id="{4E0B2449-072C-424A-B21E-C811EE2EDC3B}" type="slidenum">
              <a:rPr lang="en-US" smtClean="0"/>
              <a:t>5</a:t>
            </a:fld>
            <a:endParaRPr lang="en-US"/>
          </a:p>
        </p:txBody>
      </p:sp>
      <p:pic>
        <p:nvPicPr>
          <p:cNvPr id="7" name="Picture 6">
            <a:extLst>
              <a:ext uri="{FF2B5EF4-FFF2-40B4-BE49-F238E27FC236}">
                <a16:creationId xmlns:a16="http://schemas.microsoft.com/office/drawing/2014/main" id="{F5FB1244-EB7B-41E2-8B22-4CEA0E74CE01}"/>
              </a:ext>
            </a:extLst>
          </p:cNvPr>
          <p:cNvPicPr>
            <a:picLocks noChangeAspect="1"/>
          </p:cNvPicPr>
          <p:nvPr/>
        </p:nvPicPr>
        <p:blipFill>
          <a:blip r:embed="rId7"/>
          <a:stretch>
            <a:fillRect/>
          </a:stretch>
        </p:blipFill>
        <p:spPr>
          <a:xfrm>
            <a:off x="132381" y="6075930"/>
            <a:ext cx="4739606" cy="697348"/>
          </a:xfrm>
          <a:prstGeom prst="rect">
            <a:avLst/>
          </a:prstGeom>
        </p:spPr>
      </p:pic>
      <p:sp>
        <p:nvSpPr>
          <p:cNvPr id="8" name="TextBox 7">
            <a:extLst>
              <a:ext uri="{FF2B5EF4-FFF2-40B4-BE49-F238E27FC236}">
                <a16:creationId xmlns:a16="http://schemas.microsoft.com/office/drawing/2014/main" id="{6F98D873-9775-4230-92F7-E2E55229F7D0}"/>
              </a:ext>
            </a:extLst>
          </p:cNvPr>
          <p:cNvSpPr txBox="1"/>
          <p:nvPr/>
        </p:nvSpPr>
        <p:spPr>
          <a:xfrm>
            <a:off x="567047" y="5724886"/>
            <a:ext cx="6097978" cy="369332"/>
          </a:xfrm>
          <a:prstGeom prst="rect">
            <a:avLst/>
          </a:prstGeom>
          <a:noFill/>
        </p:spPr>
        <p:txBody>
          <a:bodyPr wrap="square">
            <a:spAutoFit/>
          </a:bodyPr>
          <a:lstStyle/>
          <a:p>
            <a:r>
              <a:rPr lang="en-US" sz="1800" i="1" dirty="0"/>
              <a:t>*See 42 U.S.C. § 1396 p(d)(4)(A)-(C)</a:t>
            </a:r>
          </a:p>
        </p:txBody>
      </p:sp>
    </p:spTree>
    <p:extLst>
      <p:ext uri="{BB962C8B-B14F-4D97-AF65-F5344CB8AC3E}">
        <p14:creationId xmlns:p14="http://schemas.microsoft.com/office/powerpoint/2010/main" val="92121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29C9-A3B2-4EA0-9070-C94D921A3BEF}"/>
              </a:ext>
            </a:extLst>
          </p:cNvPr>
          <p:cNvSpPr>
            <a:spLocks noGrp="1"/>
          </p:cNvSpPr>
          <p:nvPr>
            <p:ph type="title"/>
          </p:nvPr>
        </p:nvSpPr>
        <p:spPr>
          <a:xfrm>
            <a:off x="492398" y="1356570"/>
            <a:ext cx="3200400" cy="2286000"/>
          </a:xfrm>
          <a:prstGeom prst="rect">
            <a:avLst/>
          </a:prstGeom>
        </p:spPr>
        <p:txBody>
          <a:bodyPr>
            <a:normAutofit/>
          </a:bodyPr>
          <a:lstStyle/>
          <a:p>
            <a:r>
              <a:rPr lang="en-US" sz="3600" dirty="0">
                <a:solidFill>
                  <a:schemeClr val="tx2"/>
                </a:solidFill>
              </a:rPr>
              <a:t>Benefits of Using a PSNT</a:t>
            </a:r>
          </a:p>
        </p:txBody>
      </p:sp>
      <p:sp>
        <p:nvSpPr>
          <p:cNvPr id="11" name="Slide Number Placeholder 10">
            <a:extLst>
              <a:ext uri="{FF2B5EF4-FFF2-40B4-BE49-F238E27FC236}">
                <a16:creationId xmlns:a16="http://schemas.microsoft.com/office/drawing/2014/main" id="{C5A6537A-6EC0-4B0E-9478-BC700BA78813}"/>
              </a:ext>
            </a:extLst>
          </p:cNvPr>
          <p:cNvSpPr>
            <a:spLocks noGrp="1"/>
          </p:cNvSpPr>
          <p:nvPr>
            <p:ph type="sldNum" sz="quarter" idx="4"/>
          </p:nvPr>
        </p:nvSpPr>
        <p:spPr/>
        <p:txBody>
          <a:bodyPr/>
          <a:lstStyle/>
          <a:p>
            <a:fld id="{4E0B2449-072C-424A-B21E-C811EE2EDC3B}" type="slidenum">
              <a:rPr lang="en-US" smtClean="0"/>
              <a:t>6</a:t>
            </a:fld>
            <a:endParaRPr lang="en-US"/>
          </a:p>
        </p:txBody>
      </p:sp>
      <p:sp>
        <p:nvSpPr>
          <p:cNvPr id="3" name="Content Placeholder 3">
            <a:extLst>
              <a:ext uri="{FF2B5EF4-FFF2-40B4-BE49-F238E27FC236}">
                <a16:creationId xmlns:a16="http://schemas.microsoft.com/office/drawing/2014/main" id="{87EC1401-EC22-4E06-BE69-55DF1D4310E4}"/>
              </a:ext>
            </a:extLst>
          </p:cNvPr>
          <p:cNvSpPr txBox="1">
            <a:spLocks/>
          </p:cNvSpPr>
          <p:nvPr/>
        </p:nvSpPr>
        <p:spPr>
          <a:xfrm>
            <a:off x="6303734" y="1286758"/>
            <a:ext cx="2265984" cy="87283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dirty="0"/>
              <a:t>Low Fees &amp; Funding Requirements</a:t>
            </a:r>
          </a:p>
        </p:txBody>
      </p:sp>
      <p:sp>
        <p:nvSpPr>
          <p:cNvPr id="4" name="Content Placeholder 3">
            <a:extLst>
              <a:ext uri="{FF2B5EF4-FFF2-40B4-BE49-F238E27FC236}">
                <a16:creationId xmlns:a16="http://schemas.microsoft.com/office/drawing/2014/main" id="{2804841D-F307-4AFC-8DC8-42CD327D2596}"/>
              </a:ext>
            </a:extLst>
          </p:cNvPr>
          <p:cNvSpPr txBox="1">
            <a:spLocks/>
          </p:cNvSpPr>
          <p:nvPr/>
        </p:nvSpPr>
        <p:spPr>
          <a:xfrm>
            <a:off x="6301547" y="5611947"/>
            <a:ext cx="3617568" cy="872837"/>
          </a:xfrm>
          <a:prstGeom prst="rect">
            <a:avLst/>
          </a:prstGeom>
        </p:spPr>
        <p:txBody>
          <a:bodyPr vert="horz" lIns="91440" tIns="45720" rIns="91440" bIns="45720" rtlCol="0">
            <a:normAutofit/>
          </a:bodyPr>
          <a:lstStyle>
            <a:lvl1pPr marL="137160" indent="-137160" algn="l" defTabSz="6858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marR="0" lvl="0" indent="0" defTabSz="685800" rtl="0" eaLnBrk="1" fontAlgn="auto" latinLnBrk="0" hangingPunct="1">
              <a:lnSpc>
                <a:spcPct val="100000"/>
              </a:lnSpc>
              <a:spcBef>
                <a:spcPct val="20000"/>
              </a:spcBef>
              <a:spcAft>
                <a:spcPts val="0"/>
              </a:spcAft>
              <a:buClr>
                <a:srgbClr val="3A694E"/>
              </a:buClr>
              <a:buSzPct val="85000"/>
              <a:buFont typeface="Arial" pitchFamily="34" charset="0"/>
              <a:buNone/>
              <a:tabLst/>
              <a:defRPr/>
            </a:pPr>
            <a:r>
              <a:rPr kumimoji="0" lang="en-US" sz="2000" b="0" i="0" u="none" strike="noStrike" kern="1200" cap="none" spc="0" normalizeH="0" baseline="0" noProof="0" dirty="0">
                <a:ln>
                  <a:noFill/>
                </a:ln>
                <a:solidFill>
                  <a:srgbClr val="3A3A3A"/>
                </a:solidFill>
                <a:effectLst/>
                <a:uLnTx/>
                <a:uFillTx/>
                <a:latin typeface="Calibri" panose="020F0502020204030204"/>
                <a:ea typeface="+mn-ea"/>
                <a:cs typeface="+mn-cs"/>
              </a:rPr>
              <a:t>Knowledgeable &amp; </a:t>
            </a:r>
          </a:p>
          <a:p>
            <a:pPr marL="0" marR="0" lvl="0" indent="0" defTabSz="685800" rtl="0" eaLnBrk="1" fontAlgn="auto" latinLnBrk="0" hangingPunct="1">
              <a:lnSpc>
                <a:spcPct val="100000"/>
              </a:lnSpc>
              <a:spcBef>
                <a:spcPct val="20000"/>
              </a:spcBef>
              <a:spcAft>
                <a:spcPts val="0"/>
              </a:spcAft>
              <a:buClr>
                <a:srgbClr val="3A694E"/>
              </a:buClr>
              <a:buSzPct val="85000"/>
              <a:buFont typeface="Arial" pitchFamily="34" charset="0"/>
              <a:buNone/>
              <a:tabLst/>
              <a:defRPr/>
            </a:pPr>
            <a:r>
              <a:rPr kumimoji="0" lang="en-US" sz="2000" b="0" i="0" u="none" strike="noStrike" kern="1200" cap="none" spc="0" normalizeH="0" baseline="0" noProof="0" dirty="0">
                <a:ln>
                  <a:noFill/>
                </a:ln>
                <a:solidFill>
                  <a:srgbClr val="3A3A3A"/>
                </a:solidFill>
                <a:effectLst/>
                <a:uLnTx/>
                <a:uFillTx/>
                <a:latin typeface="Calibri" panose="020F0502020204030204"/>
                <a:ea typeface="+mn-ea"/>
                <a:cs typeface="+mn-cs"/>
              </a:rPr>
              <a:t>Experienced Staff Members</a:t>
            </a:r>
          </a:p>
        </p:txBody>
      </p:sp>
      <p:sp>
        <p:nvSpPr>
          <p:cNvPr id="5" name="Content Placeholder 3">
            <a:extLst>
              <a:ext uri="{FF2B5EF4-FFF2-40B4-BE49-F238E27FC236}">
                <a16:creationId xmlns:a16="http://schemas.microsoft.com/office/drawing/2014/main" id="{9BC546D4-A343-4DFC-8536-C9770AC48C16}"/>
              </a:ext>
            </a:extLst>
          </p:cNvPr>
          <p:cNvSpPr txBox="1">
            <a:spLocks/>
          </p:cNvSpPr>
          <p:nvPr/>
        </p:nvSpPr>
        <p:spPr>
          <a:xfrm>
            <a:off x="6303734" y="2722211"/>
            <a:ext cx="3617568" cy="872837"/>
          </a:xfrm>
          <a:prstGeom prst="rect">
            <a:avLst/>
          </a:prstGeom>
        </p:spPr>
        <p:txBody>
          <a:bodyPr vert="horz" lIns="91440" tIns="45720" rIns="91440" bIns="45720" rtlCol="0">
            <a:normAutofit/>
          </a:bodyPr>
          <a:lstStyle>
            <a:lvl1pPr marL="137160" indent="-137160" algn="l" defTabSz="6858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marR="0" lvl="0" indent="0" defTabSz="685800" rtl="0" eaLnBrk="1" fontAlgn="auto" latinLnBrk="0" hangingPunct="1">
              <a:lnSpc>
                <a:spcPct val="100000"/>
              </a:lnSpc>
              <a:spcBef>
                <a:spcPct val="20000"/>
              </a:spcBef>
              <a:spcAft>
                <a:spcPts val="0"/>
              </a:spcAft>
              <a:buClr>
                <a:srgbClr val="3A694E"/>
              </a:buClr>
              <a:buSzPct val="85000"/>
              <a:buFont typeface="Arial" pitchFamily="34" charset="0"/>
              <a:buNone/>
              <a:tabLst/>
              <a:defRPr/>
            </a:pPr>
            <a:r>
              <a:rPr kumimoji="0" lang="en-US" sz="2000" b="0" i="0" u="none" strike="noStrike" kern="1200" cap="none" spc="0" normalizeH="0" baseline="0" noProof="0" dirty="0">
                <a:ln>
                  <a:noFill/>
                </a:ln>
                <a:solidFill>
                  <a:srgbClr val="3A3A3A"/>
                </a:solidFill>
                <a:effectLst/>
                <a:uLnTx/>
                <a:uFillTx/>
                <a:latin typeface="Calibri" panose="020F0502020204030204"/>
                <a:ea typeface="+mn-ea"/>
                <a:cs typeface="+mn-cs"/>
              </a:rPr>
              <a:t>Pooled Trust Administration</a:t>
            </a:r>
          </a:p>
          <a:p>
            <a:pPr marL="0" marR="0" lvl="0" indent="0" defTabSz="685800" rtl="0" eaLnBrk="1" fontAlgn="auto" latinLnBrk="0" hangingPunct="1">
              <a:lnSpc>
                <a:spcPct val="100000"/>
              </a:lnSpc>
              <a:spcBef>
                <a:spcPct val="20000"/>
              </a:spcBef>
              <a:spcAft>
                <a:spcPts val="0"/>
              </a:spcAft>
              <a:buClr>
                <a:srgbClr val="3A694E"/>
              </a:buClr>
              <a:buSzPct val="85000"/>
              <a:buFont typeface="Arial" pitchFamily="34" charset="0"/>
              <a:buNone/>
              <a:tabLst/>
              <a:defRPr/>
            </a:pPr>
            <a:r>
              <a:rPr kumimoji="0" lang="en-US" sz="2000" b="0" i="0" u="none" strike="noStrike" kern="1200" cap="none" spc="0" normalizeH="0" baseline="0" noProof="0" dirty="0">
                <a:ln>
                  <a:noFill/>
                </a:ln>
                <a:solidFill>
                  <a:srgbClr val="3A3A3A"/>
                </a:solidFill>
                <a:effectLst/>
                <a:uLnTx/>
                <a:uFillTx/>
                <a:latin typeface="Calibri" panose="020F0502020204030204"/>
                <a:ea typeface="+mn-ea"/>
                <a:cs typeface="+mn-cs"/>
              </a:rPr>
              <a:t>Expertise</a:t>
            </a:r>
          </a:p>
        </p:txBody>
      </p:sp>
      <p:pic>
        <p:nvPicPr>
          <p:cNvPr id="6" name="Graphic 5" descr="Coins">
            <a:extLst>
              <a:ext uri="{FF2B5EF4-FFF2-40B4-BE49-F238E27FC236}">
                <a16:creationId xmlns:a16="http://schemas.microsoft.com/office/drawing/2014/main" id="{F511EB34-838F-471E-9D5E-75F6D4D7BD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00165" y="1245195"/>
            <a:ext cx="914400" cy="914400"/>
          </a:xfrm>
          <a:prstGeom prst="rect">
            <a:avLst/>
          </a:prstGeom>
        </p:spPr>
      </p:pic>
      <p:pic>
        <p:nvPicPr>
          <p:cNvPr id="7" name="Graphic 6" descr="Connections">
            <a:extLst>
              <a:ext uri="{FF2B5EF4-FFF2-40B4-BE49-F238E27FC236}">
                <a16:creationId xmlns:a16="http://schemas.microsoft.com/office/drawing/2014/main" id="{C9EFD816-B11B-4A82-9423-7997A1935B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00165" y="5570384"/>
            <a:ext cx="914400" cy="914400"/>
          </a:xfrm>
          <a:prstGeom prst="rect">
            <a:avLst/>
          </a:prstGeom>
        </p:spPr>
      </p:pic>
      <p:pic>
        <p:nvPicPr>
          <p:cNvPr id="8" name="Graphic 7" descr="Business Growth">
            <a:extLst>
              <a:ext uri="{FF2B5EF4-FFF2-40B4-BE49-F238E27FC236}">
                <a16:creationId xmlns:a16="http://schemas.microsoft.com/office/drawing/2014/main" id="{F4810DD9-370A-4B5E-B5C9-361A4F8071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0165" y="2728170"/>
            <a:ext cx="914400" cy="914400"/>
          </a:xfrm>
          <a:prstGeom prst="rect">
            <a:avLst/>
          </a:prstGeom>
        </p:spPr>
      </p:pic>
      <p:sp>
        <p:nvSpPr>
          <p:cNvPr id="9" name="Content Placeholder 3">
            <a:extLst>
              <a:ext uri="{FF2B5EF4-FFF2-40B4-BE49-F238E27FC236}">
                <a16:creationId xmlns:a16="http://schemas.microsoft.com/office/drawing/2014/main" id="{120CD76F-839D-401E-9BA4-C38131393825}"/>
              </a:ext>
            </a:extLst>
          </p:cNvPr>
          <p:cNvSpPr txBox="1">
            <a:spLocks/>
          </p:cNvSpPr>
          <p:nvPr/>
        </p:nvSpPr>
        <p:spPr>
          <a:xfrm>
            <a:off x="6301547" y="4155712"/>
            <a:ext cx="3617568" cy="872837"/>
          </a:xfrm>
          <a:prstGeom prst="rect">
            <a:avLst/>
          </a:prstGeom>
        </p:spPr>
        <p:txBody>
          <a:bodyPr vert="horz" lIns="91440" tIns="45720" rIns="91440" bIns="45720" rtlCol="0">
            <a:normAutofit/>
          </a:bodyPr>
          <a:lstStyle>
            <a:lvl1pPr marL="137160" indent="-137160" algn="l" defTabSz="6858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marR="0" lvl="0" indent="0" defTabSz="685800" rtl="0" eaLnBrk="1" fontAlgn="auto" latinLnBrk="0" hangingPunct="1">
              <a:lnSpc>
                <a:spcPct val="100000"/>
              </a:lnSpc>
              <a:spcBef>
                <a:spcPct val="20000"/>
              </a:spcBef>
              <a:spcAft>
                <a:spcPts val="0"/>
              </a:spcAft>
              <a:buClr>
                <a:srgbClr val="3A694E"/>
              </a:buClr>
              <a:buSzPct val="85000"/>
              <a:buFont typeface="Arial" pitchFamily="34" charset="0"/>
              <a:buNone/>
              <a:tabLst/>
              <a:defRPr/>
            </a:pPr>
            <a:r>
              <a:rPr kumimoji="0" lang="en-US" sz="2000" b="0" i="0" u="none" strike="noStrike" kern="1200" cap="none" spc="0" normalizeH="0" baseline="0" noProof="0" dirty="0">
                <a:ln>
                  <a:noFill/>
                </a:ln>
                <a:solidFill>
                  <a:srgbClr val="3A3A3A"/>
                </a:solidFill>
                <a:effectLst/>
                <a:uLnTx/>
                <a:uFillTx/>
                <a:latin typeface="Calibri" panose="020F0502020204030204"/>
                <a:ea typeface="+mn-ea"/>
                <a:cs typeface="+mn-cs"/>
              </a:rPr>
              <a:t>Greater Investment Opportunities</a:t>
            </a:r>
          </a:p>
        </p:txBody>
      </p:sp>
      <p:pic>
        <p:nvPicPr>
          <p:cNvPr id="10" name="Graphic 9" descr="Piggy Bank">
            <a:extLst>
              <a:ext uri="{FF2B5EF4-FFF2-40B4-BE49-F238E27FC236}">
                <a16:creationId xmlns:a16="http://schemas.microsoft.com/office/drawing/2014/main" id="{0D3A02FD-AA15-425D-9E0D-E00E70CAC3F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300165" y="4134931"/>
            <a:ext cx="914400" cy="914400"/>
          </a:xfrm>
          <a:prstGeom prst="rect">
            <a:avLst/>
          </a:prstGeom>
        </p:spPr>
      </p:pic>
      <p:pic>
        <p:nvPicPr>
          <p:cNvPr id="14" name="Picture 13">
            <a:extLst>
              <a:ext uri="{FF2B5EF4-FFF2-40B4-BE49-F238E27FC236}">
                <a16:creationId xmlns:a16="http://schemas.microsoft.com/office/drawing/2014/main" id="{8176344F-D361-402D-ABCB-503822CEFDEC}"/>
              </a:ext>
            </a:extLst>
          </p:cNvPr>
          <p:cNvPicPr>
            <a:picLocks noChangeAspect="1"/>
          </p:cNvPicPr>
          <p:nvPr/>
        </p:nvPicPr>
        <p:blipFill>
          <a:blip r:embed="rId10"/>
          <a:stretch>
            <a:fillRect/>
          </a:stretch>
        </p:blipFill>
        <p:spPr>
          <a:xfrm>
            <a:off x="0" y="5874049"/>
            <a:ext cx="4739606" cy="697348"/>
          </a:xfrm>
          <a:prstGeom prst="rect">
            <a:avLst/>
          </a:prstGeom>
        </p:spPr>
      </p:pic>
    </p:spTree>
    <p:extLst>
      <p:ext uri="{BB962C8B-B14F-4D97-AF65-F5344CB8AC3E}">
        <p14:creationId xmlns:p14="http://schemas.microsoft.com/office/powerpoint/2010/main" val="370922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B88F-6F66-434A-83AC-694BD075D568}"/>
              </a:ext>
            </a:extLst>
          </p:cNvPr>
          <p:cNvSpPr>
            <a:spLocks noGrp="1"/>
          </p:cNvSpPr>
          <p:nvPr>
            <p:ph type="title"/>
          </p:nvPr>
        </p:nvSpPr>
        <p:spPr>
          <a:xfrm>
            <a:off x="1097280" y="286603"/>
            <a:ext cx="10058400" cy="1450757"/>
          </a:xfrm>
          <a:prstGeom prst="rect">
            <a:avLst/>
          </a:prstGeom>
        </p:spPr>
        <p:txBody>
          <a:bodyPr>
            <a:normAutofit/>
          </a:bodyPr>
          <a:lstStyle/>
          <a:p>
            <a:r>
              <a:rPr lang="en-US" sz="3600" dirty="0">
                <a:solidFill>
                  <a:schemeClr val="tx1"/>
                </a:solidFill>
              </a:rPr>
              <a:t>Role and Responsibilities of the Trust Administrator</a:t>
            </a:r>
          </a:p>
        </p:txBody>
      </p:sp>
      <p:sp>
        <p:nvSpPr>
          <p:cNvPr id="3" name="Slide Number Placeholder 2">
            <a:extLst>
              <a:ext uri="{FF2B5EF4-FFF2-40B4-BE49-F238E27FC236}">
                <a16:creationId xmlns:a16="http://schemas.microsoft.com/office/drawing/2014/main" id="{3FD8F042-2B0C-450E-9AEB-55D5BDFA81DF}"/>
              </a:ext>
            </a:extLst>
          </p:cNvPr>
          <p:cNvSpPr>
            <a:spLocks noGrp="1"/>
          </p:cNvSpPr>
          <p:nvPr>
            <p:ph type="sldNum" sz="quarter" idx="4"/>
          </p:nvPr>
        </p:nvSpPr>
        <p:spPr/>
        <p:txBody>
          <a:bodyPr/>
          <a:lstStyle/>
          <a:p>
            <a:fld id="{4E0B2449-072C-424A-B21E-C811EE2EDC3B}" type="slidenum">
              <a:rPr lang="en-US" smtClean="0"/>
              <a:t>7</a:t>
            </a:fld>
            <a:endParaRPr lang="en-US"/>
          </a:p>
        </p:txBody>
      </p:sp>
      <p:grpSp>
        <p:nvGrpSpPr>
          <p:cNvPr id="4" name="Group 3">
            <a:extLst>
              <a:ext uri="{FF2B5EF4-FFF2-40B4-BE49-F238E27FC236}">
                <a16:creationId xmlns:a16="http://schemas.microsoft.com/office/drawing/2014/main" id="{801C8AB3-17D1-4E41-AE4D-F012B2D08DD4}"/>
              </a:ext>
            </a:extLst>
          </p:cNvPr>
          <p:cNvGrpSpPr/>
          <p:nvPr/>
        </p:nvGrpSpPr>
        <p:grpSpPr>
          <a:xfrm>
            <a:off x="1887794" y="2021486"/>
            <a:ext cx="8371446" cy="3641895"/>
            <a:chOff x="683149" y="1660693"/>
            <a:chExt cx="7731630" cy="3793685"/>
          </a:xfrm>
        </p:grpSpPr>
        <p:sp>
          <p:nvSpPr>
            <p:cNvPr id="5" name="Oval 4">
              <a:extLst>
                <a:ext uri="{FF2B5EF4-FFF2-40B4-BE49-F238E27FC236}">
                  <a16:creationId xmlns:a16="http://schemas.microsoft.com/office/drawing/2014/main" id="{FF3E9278-34BB-4F72-A5CB-51719F05E050}"/>
                </a:ext>
              </a:extLst>
            </p:cNvPr>
            <p:cNvSpPr/>
            <p:nvPr/>
          </p:nvSpPr>
          <p:spPr>
            <a:xfrm>
              <a:off x="683149" y="1665035"/>
              <a:ext cx="1029672" cy="1029672"/>
            </a:xfrm>
            <a:prstGeom prst="ellipse">
              <a:avLst/>
            </a:prstGeom>
            <a:solidFill>
              <a:schemeClr val="tx2"/>
            </a:solidFill>
            <a:effectLst>
              <a:outerShdw blurRad="152400" dir="5400000" sx="90000" sy="-19000" rotWithShape="0">
                <a:srgbClr val="3A4F39">
                  <a:alpha val="15000"/>
                </a:srgb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descr="Health">
              <a:extLst>
                <a:ext uri="{FF2B5EF4-FFF2-40B4-BE49-F238E27FC236}">
                  <a16:creationId xmlns:a16="http://schemas.microsoft.com/office/drawing/2014/main" id="{BDF1CDD1-F08E-4A61-B96D-A1BE36228E5D}"/>
                </a:ext>
              </a:extLst>
            </p:cNvPr>
            <p:cNvSpPr/>
            <p:nvPr/>
          </p:nvSpPr>
          <p:spPr>
            <a:xfrm>
              <a:off x="899380" y="1881267"/>
              <a:ext cx="597209" cy="59720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70F2C7A2-91FF-4742-856B-25DFD375B75D}"/>
                </a:ext>
              </a:extLst>
            </p:cNvPr>
            <p:cNvSpPr/>
            <p:nvPr/>
          </p:nvSpPr>
          <p:spPr>
            <a:xfrm>
              <a:off x="1933465" y="1665035"/>
              <a:ext cx="2427084" cy="1029672"/>
            </a:xfrm>
            <a:custGeom>
              <a:avLst/>
              <a:gdLst>
                <a:gd name="connsiteX0" fmla="*/ 0 w 2427084"/>
                <a:gd name="connsiteY0" fmla="*/ 0 h 1029672"/>
                <a:gd name="connsiteX1" fmla="*/ 2427084 w 2427084"/>
                <a:gd name="connsiteY1" fmla="*/ 0 h 1029672"/>
                <a:gd name="connsiteX2" fmla="*/ 2427084 w 2427084"/>
                <a:gd name="connsiteY2" fmla="*/ 1029672 h 1029672"/>
                <a:gd name="connsiteX3" fmla="*/ 0 w 2427084"/>
                <a:gd name="connsiteY3" fmla="*/ 1029672 h 1029672"/>
                <a:gd name="connsiteX4" fmla="*/ 0 w 2427084"/>
                <a:gd name="connsiteY4" fmla="*/ 0 h 102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84" h="1029672">
                  <a:moveTo>
                    <a:pt x="0" y="0"/>
                  </a:moveTo>
                  <a:lnTo>
                    <a:pt x="2427084" y="0"/>
                  </a:lnTo>
                  <a:lnTo>
                    <a:pt x="2427084" y="1029672"/>
                  </a:lnTo>
                  <a:lnTo>
                    <a:pt x="0" y="10296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1600" kern="1200" dirty="0">
                  <a:solidFill>
                    <a:schemeClr val="tx1"/>
                  </a:solidFill>
                </a:rPr>
                <a:t>Utilize the funds for the “sole benefit” of the Trust Beneficiary</a:t>
              </a:r>
            </a:p>
          </p:txBody>
        </p:sp>
        <p:sp>
          <p:nvSpPr>
            <p:cNvPr id="8" name="Oval 7">
              <a:extLst>
                <a:ext uri="{FF2B5EF4-FFF2-40B4-BE49-F238E27FC236}">
                  <a16:creationId xmlns:a16="http://schemas.microsoft.com/office/drawing/2014/main" id="{DFB8E235-B5AF-4D70-957F-56E5284B6FD0}"/>
                </a:ext>
              </a:extLst>
            </p:cNvPr>
            <p:cNvSpPr/>
            <p:nvPr/>
          </p:nvSpPr>
          <p:spPr>
            <a:xfrm>
              <a:off x="4746676" y="1660693"/>
              <a:ext cx="1029672" cy="1029672"/>
            </a:xfrm>
            <a:prstGeom prst="ellipse">
              <a:avLst/>
            </a:prstGeom>
            <a:solidFill>
              <a:schemeClr val="tx2"/>
            </a:solidFill>
            <a:effectLst>
              <a:outerShdw blurRad="152400" dir="5400000" sx="90000" sy="-19000" rotWithShape="0">
                <a:srgbClr val="3A4F39">
                  <a:alpha val="15000"/>
                </a:srgb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Rectangle 8" descr="Play">
              <a:extLst>
                <a:ext uri="{FF2B5EF4-FFF2-40B4-BE49-F238E27FC236}">
                  <a16:creationId xmlns:a16="http://schemas.microsoft.com/office/drawing/2014/main" id="{15C2414A-B3FA-4B64-986C-9226B4FF8AD1}"/>
                </a:ext>
              </a:extLst>
            </p:cNvPr>
            <p:cNvSpPr/>
            <p:nvPr/>
          </p:nvSpPr>
          <p:spPr>
            <a:xfrm>
              <a:off x="4991576" y="1876925"/>
              <a:ext cx="597209" cy="59720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2438B583-9858-443C-84FF-6C01944F8839}"/>
                </a:ext>
              </a:extLst>
            </p:cNvPr>
            <p:cNvSpPr/>
            <p:nvPr/>
          </p:nvSpPr>
          <p:spPr>
            <a:xfrm>
              <a:off x="5958254" y="1709647"/>
              <a:ext cx="2427084" cy="1029672"/>
            </a:xfrm>
            <a:custGeom>
              <a:avLst/>
              <a:gdLst>
                <a:gd name="connsiteX0" fmla="*/ 0 w 2427084"/>
                <a:gd name="connsiteY0" fmla="*/ 0 h 1029672"/>
                <a:gd name="connsiteX1" fmla="*/ 2427084 w 2427084"/>
                <a:gd name="connsiteY1" fmla="*/ 0 h 1029672"/>
                <a:gd name="connsiteX2" fmla="*/ 2427084 w 2427084"/>
                <a:gd name="connsiteY2" fmla="*/ 1029672 h 1029672"/>
                <a:gd name="connsiteX3" fmla="*/ 0 w 2427084"/>
                <a:gd name="connsiteY3" fmla="*/ 1029672 h 1029672"/>
                <a:gd name="connsiteX4" fmla="*/ 0 w 2427084"/>
                <a:gd name="connsiteY4" fmla="*/ 0 h 102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84" h="1029672">
                  <a:moveTo>
                    <a:pt x="0" y="0"/>
                  </a:moveTo>
                  <a:lnTo>
                    <a:pt x="2427084" y="0"/>
                  </a:lnTo>
                  <a:lnTo>
                    <a:pt x="2427084" y="1029672"/>
                  </a:lnTo>
                  <a:lnTo>
                    <a:pt x="0" y="10296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1600" dirty="0"/>
                <a:t>Promote</a:t>
              </a:r>
              <a:r>
                <a:rPr lang="en-US" sz="1600" kern="1200" dirty="0"/>
                <a:t> the best interest of the Beneficiary</a:t>
              </a:r>
            </a:p>
          </p:txBody>
        </p:sp>
        <p:sp>
          <p:nvSpPr>
            <p:cNvPr id="11" name="Oval 10">
              <a:extLst>
                <a:ext uri="{FF2B5EF4-FFF2-40B4-BE49-F238E27FC236}">
                  <a16:creationId xmlns:a16="http://schemas.microsoft.com/office/drawing/2014/main" id="{0B118A0F-1199-4546-B364-D96C4BC376B4}"/>
                </a:ext>
              </a:extLst>
            </p:cNvPr>
            <p:cNvSpPr/>
            <p:nvPr/>
          </p:nvSpPr>
          <p:spPr>
            <a:xfrm>
              <a:off x="683149" y="3011876"/>
              <a:ext cx="1029672" cy="1029672"/>
            </a:xfrm>
            <a:prstGeom prst="ellipse">
              <a:avLst/>
            </a:prstGeom>
            <a:solidFill>
              <a:schemeClr val="tx2"/>
            </a:solidFill>
            <a:effectLst>
              <a:outerShdw blurRad="152400" dir="5400000" sx="90000" sy="-19000" rotWithShape="0">
                <a:srgbClr val="3A4F39">
                  <a:alpha val="15000"/>
                </a:srgb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tangle 11" descr="CRM Customer Insights App">
              <a:extLst>
                <a:ext uri="{FF2B5EF4-FFF2-40B4-BE49-F238E27FC236}">
                  <a16:creationId xmlns:a16="http://schemas.microsoft.com/office/drawing/2014/main" id="{445FA634-621C-4AEF-A734-8D59D3918A4F}"/>
                </a:ext>
              </a:extLst>
            </p:cNvPr>
            <p:cNvSpPr/>
            <p:nvPr/>
          </p:nvSpPr>
          <p:spPr>
            <a:xfrm>
              <a:off x="899380" y="3228108"/>
              <a:ext cx="597209" cy="59720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4BF88463-5EEA-47B0-988A-D04382093CF1}"/>
                </a:ext>
              </a:extLst>
            </p:cNvPr>
            <p:cNvSpPr/>
            <p:nvPr/>
          </p:nvSpPr>
          <p:spPr>
            <a:xfrm>
              <a:off x="1933465" y="3011876"/>
              <a:ext cx="2427084" cy="1029672"/>
            </a:xfrm>
            <a:custGeom>
              <a:avLst/>
              <a:gdLst>
                <a:gd name="connsiteX0" fmla="*/ 0 w 2427084"/>
                <a:gd name="connsiteY0" fmla="*/ 0 h 1029672"/>
                <a:gd name="connsiteX1" fmla="*/ 2427084 w 2427084"/>
                <a:gd name="connsiteY1" fmla="*/ 0 h 1029672"/>
                <a:gd name="connsiteX2" fmla="*/ 2427084 w 2427084"/>
                <a:gd name="connsiteY2" fmla="*/ 1029672 h 1029672"/>
                <a:gd name="connsiteX3" fmla="*/ 0 w 2427084"/>
                <a:gd name="connsiteY3" fmla="*/ 1029672 h 1029672"/>
                <a:gd name="connsiteX4" fmla="*/ 0 w 2427084"/>
                <a:gd name="connsiteY4" fmla="*/ 0 h 102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84" h="1029672">
                  <a:moveTo>
                    <a:pt x="0" y="0"/>
                  </a:moveTo>
                  <a:lnTo>
                    <a:pt x="2427084" y="0"/>
                  </a:lnTo>
                  <a:lnTo>
                    <a:pt x="2427084" y="1029672"/>
                  </a:lnTo>
                  <a:lnTo>
                    <a:pt x="0" y="10296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889000">
                <a:spcBef>
                  <a:spcPct val="0"/>
                </a:spcBef>
                <a:spcAft>
                  <a:spcPct val="35000"/>
                </a:spcAft>
              </a:pPr>
              <a:r>
                <a:rPr lang="en-US" sz="1600" dirty="0">
                  <a:solidFill>
                    <a:schemeClr val="tx1"/>
                  </a:solidFill>
                </a:rPr>
                <a:t>Avoid potential loss of government benefits by inappropriate distributions</a:t>
              </a:r>
            </a:p>
          </p:txBody>
        </p:sp>
        <p:sp>
          <p:nvSpPr>
            <p:cNvPr id="14" name="Oval 13">
              <a:extLst>
                <a:ext uri="{FF2B5EF4-FFF2-40B4-BE49-F238E27FC236}">
                  <a16:creationId xmlns:a16="http://schemas.microsoft.com/office/drawing/2014/main" id="{48423C2D-7619-4B81-9CFD-CD8FBD5EEDCF}"/>
                </a:ext>
              </a:extLst>
            </p:cNvPr>
            <p:cNvSpPr/>
            <p:nvPr/>
          </p:nvSpPr>
          <p:spPr>
            <a:xfrm>
              <a:off x="4785059" y="3103070"/>
              <a:ext cx="1029672" cy="1029672"/>
            </a:xfrm>
            <a:prstGeom prst="ellipse">
              <a:avLst/>
            </a:prstGeom>
            <a:solidFill>
              <a:schemeClr val="tx2"/>
            </a:solidFill>
            <a:effectLst>
              <a:outerShdw blurRad="152400" dir="5400000" sx="90000" sy="-19000" rotWithShape="0">
                <a:srgbClr val="3A4F39">
                  <a:alpha val="15000"/>
                </a:srgb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descr="Financial">
              <a:extLst>
                <a:ext uri="{FF2B5EF4-FFF2-40B4-BE49-F238E27FC236}">
                  <a16:creationId xmlns:a16="http://schemas.microsoft.com/office/drawing/2014/main" id="{9A9CE999-6A91-4761-A417-EFB8D318BE4B}"/>
                </a:ext>
              </a:extLst>
            </p:cNvPr>
            <p:cNvSpPr/>
            <p:nvPr/>
          </p:nvSpPr>
          <p:spPr>
            <a:xfrm>
              <a:off x="4991576" y="3270348"/>
              <a:ext cx="597209" cy="59720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7FD3B5EA-26E8-4520-BA4C-16924498475D}"/>
                </a:ext>
              </a:extLst>
            </p:cNvPr>
            <p:cNvSpPr/>
            <p:nvPr/>
          </p:nvSpPr>
          <p:spPr>
            <a:xfrm>
              <a:off x="5987695" y="3101045"/>
              <a:ext cx="2427084" cy="1029672"/>
            </a:xfrm>
            <a:custGeom>
              <a:avLst/>
              <a:gdLst>
                <a:gd name="connsiteX0" fmla="*/ 0 w 2427084"/>
                <a:gd name="connsiteY0" fmla="*/ 0 h 1029672"/>
                <a:gd name="connsiteX1" fmla="*/ 2427084 w 2427084"/>
                <a:gd name="connsiteY1" fmla="*/ 0 h 1029672"/>
                <a:gd name="connsiteX2" fmla="*/ 2427084 w 2427084"/>
                <a:gd name="connsiteY2" fmla="*/ 1029672 h 1029672"/>
                <a:gd name="connsiteX3" fmla="*/ 0 w 2427084"/>
                <a:gd name="connsiteY3" fmla="*/ 1029672 h 1029672"/>
                <a:gd name="connsiteX4" fmla="*/ 0 w 2427084"/>
                <a:gd name="connsiteY4" fmla="*/ 0 h 102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84" h="1029672">
                  <a:moveTo>
                    <a:pt x="0" y="0"/>
                  </a:moveTo>
                  <a:lnTo>
                    <a:pt x="2427084" y="0"/>
                  </a:lnTo>
                  <a:lnTo>
                    <a:pt x="2427084" y="1029672"/>
                  </a:lnTo>
                  <a:lnTo>
                    <a:pt x="0" y="10296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1600" kern="1200" dirty="0">
                  <a:solidFill>
                    <a:schemeClr val="tx1"/>
                  </a:solidFill>
                </a:rPr>
                <a:t>Invest trust assets wisely and follow fiduciary requirements</a:t>
              </a:r>
            </a:p>
          </p:txBody>
        </p:sp>
        <p:sp>
          <p:nvSpPr>
            <p:cNvPr id="17" name="Oval 16">
              <a:extLst>
                <a:ext uri="{FF2B5EF4-FFF2-40B4-BE49-F238E27FC236}">
                  <a16:creationId xmlns:a16="http://schemas.microsoft.com/office/drawing/2014/main" id="{026C7F56-931C-4DBE-9E0F-E93D35C03276}"/>
                </a:ext>
              </a:extLst>
            </p:cNvPr>
            <p:cNvSpPr/>
            <p:nvPr/>
          </p:nvSpPr>
          <p:spPr>
            <a:xfrm>
              <a:off x="683149" y="4424706"/>
              <a:ext cx="1029672" cy="1029672"/>
            </a:xfrm>
            <a:prstGeom prst="ellipse">
              <a:avLst/>
            </a:prstGeom>
            <a:solidFill>
              <a:schemeClr val="tx2"/>
            </a:solidFill>
            <a:effectLst>
              <a:outerShdw blurRad="152400" dir="5400000" sx="90000" sy="-19000" rotWithShape="0">
                <a:srgbClr val="3A4F39">
                  <a:alpha val="15000"/>
                </a:srgb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17" descr="Hour Glass">
              <a:extLst>
                <a:ext uri="{FF2B5EF4-FFF2-40B4-BE49-F238E27FC236}">
                  <a16:creationId xmlns:a16="http://schemas.microsoft.com/office/drawing/2014/main" id="{7FE20FF7-DE7D-46BF-B6EF-4F932AD64069}"/>
                </a:ext>
              </a:extLst>
            </p:cNvPr>
            <p:cNvSpPr/>
            <p:nvPr/>
          </p:nvSpPr>
          <p:spPr>
            <a:xfrm>
              <a:off x="899380" y="4640937"/>
              <a:ext cx="597209" cy="597209"/>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1195F7C8-2AB1-4E6A-AFD0-E1CE45606868}"/>
                </a:ext>
              </a:extLst>
            </p:cNvPr>
            <p:cNvSpPr/>
            <p:nvPr/>
          </p:nvSpPr>
          <p:spPr>
            <a:xfrm>
              <a:off x="1933465" y="4424706"/>
              <a:ext cx="2427084" cy="1029672"/>
            </a:xfrm>
            <a:custGeom>
              <a:avLst/>
              <a:gdLst>
                <a:gd name="connsiteX0" fmla="*/ 0 w 2427084"/>
                <a:gd name="connsiteY0" fmla="*/ 0 h 1029672"/>
                <a:gd name="connsiteX1" fmla="*/ 2427084 w 2427084"/>
                <a:gd name="connsiteY1" fmla="*/ 0 h 1029672"/>
                <a:gd name="connsiteX2" fmla="*/ 2427084 w 2427084"/>
                <a:gd name="connsiteY2" fmla="*/ 1029672 h 1029672"/>
                <a:gd name="connsiteX3" fmla="*/ 0 w 2427084"/>
                <a:gd name="connsiteY3" fmla="*/ 1029672 h 1029672"/>
                <a:gd name="connsiteX4" fmla="*/ 0 w 2427084"/>
                <a:gd name="connsiteY4" fmla="*/ 0 h 1029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84" h="1029672">
                  <a:moveTo>
                    <a:pt x="0" y="0"/>
                  </a:moveTo>
                  <a:lnTo>
                    <a:pt x="2427084" y="0"/>
                  </a:lnTo>
                  <a:lnTo>
                    <a:pt x="2427084" y="1029672"/>
                  </a:lnTo>
                  <a:lnTo>
                    <a:pt x="0" y="10296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1600" kern="1200" dirty="0">
                  <a:solidFill>
                    <a:schemeClr val="tx1"/>
                  </a:solidFill>
                </a:rPr>
                <a:t>Maintain accurate accounting</a:t>
              </a:r>
            </a:p>
          </p:txBody>
        </p:sp>
      </p:grpSp>
      <p:pic>
        <p:nvPicPr>
          <p:cNvPr id="21" name="Picture 20">
            <a:extLst>
              <a:ext uri="{FF2B5EF4-FFF2-40B4-BE49-F238E27FC236}">
                <a16:creationId xmlns:a16="http://schemas.microsoft.com/office/drawing/2014/main" id="{842A2565-B994-4578-916C-0C40F05B16E1}"/>
              </a:ext>
            </a:extLst>
          </p:cNvPr>
          <p:cNvPicPr>
            <a:picLocks noChangeAspect="1"/>
          </p:cNvPicPr>
          <p:nvPr/>
        </p:nvPicPr>
        <p:blipFill>
          <a:blip r:embed="rId12"/>
          <a:stretch>
            <a:fillRect/>
          </a:stretch>
        </p:blipFill>
        <p:spPr>
          <a:xfrm>
            <a:off x="0" y="5874049"/>
            <a:ext cx="4739606" cy="697348"/>
          </a:xfrm>
          <a:prstGeom prst="rect">
            <a:avLst/>
          </a:prstGeom>
        </p:spPr>
      </p:pic>
      <p:sp>
        <p:nvSpPr>
          <p:cNvPr id="22" name="TextBox 21">
            <a:extLst>
              <a:ext uri="{FF2B5EF4-FFF2-40B4-BE49-F238E27FC236}">
                <a16:creationId xmlns:a16="http://schemas.microsoft.com/office/drawing/2014/main" id="{E9C82723-3921-4A70-B9AD-6F125FBCF9A5}"/>
              </a:ext>
            </a:extLst>
          </p:cNvPr>
          <p:cNvSpPr txBox="1"/>
          <p:nvPr/>
        </p:nvSpPr>
        <p:spPr>
          <a:xfrm>
            <a:off x="7695970" y="4801111"/>
            <a:ext cx="3259044" cy="584775"/>
          </a:xfrm>
          <a:prstGeom prst="rect">
            <a:avLst/>
          </a:prstGeom>
          <a:noFill/>
        </p:spPr>
        <p:txBody>
          <a:bodyPr wrap="square" rtlCol="0">
            <a:spAutoFit/>
          </a:bodyPr>
          <a:lstStyle/>
          <a:p>
            <a:r>
              <a:rPr lang="en-US" sz="1600" dirty="0"/>
              <a:t>Trustee has complete discretion over distributions</a:t>
            </a:r>
          </a:p>
        </p:txBody>
      </p:sp>
      <p:sp>
        <p:nvSpPr>
          <p:cNvPr id="25" name="Oval 24">
            <a:extLst>
              <a:ext uri="{FF2B5EF4-FFF2-40B4-BE49-F238E27FC236}">
                <a16:creationId xmlns:a16="http://schemas.microsoft.com/office/drawing/2014/main" id="{699DC06B-D14E-4567-844D-E0BE0FAF3DB1}"/>
              </a:ext>
            </a:extLst>
          </p:cNvPr>
          <p:cNvSpPr/>
          <p:nvPr/>
        </p:nvSpPr>
        <p:spPr>
          <a:xfrm>
            <a:off x="6458657" y="4626404"/>
            <a:ext cx="1114881" cy="988474"/>
          </a:xfrm>
          <a:prstGeom prst="ellipse">
            <a:avLst/>
          </a:prstGeom>
          <a:solidFill>
            <a:schemeClr val="tx2"/>
          </a:solidFill>
          <a:effectLst>
            <a:outerShdw blurRad="152400" dir="5400000" sx="90000" sy="-19000" rotWithShape="0">
              <a:srgbClr val="3A4F39">
                <a:alpha val="15000"/>
              </a:srgbClr>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pic>
        <p:nvPicPr>
          <p:cNvPr id="26" name="Graphic 25" descr="Money">
            <a:extLst>
              <a:ext uri="{FF2B5EF4-FFF2-40B4-BE49-F238E27FC236}">
                <a16:creationId xmlns:a16="http://schemas.microsoft.com/office/drawing/2014/main" id="{0FDE0453-8E32-4B9A-B692-0615B44082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53795" y="4731198"/>
            <a:ext cx="724603" cy="724603"/>
          </a:xfrm>
          <a:prstGeom prst="rect">
            <a:avLst/>
          </a:prstGeom>
        </p:spPr>
      </p:pic>
    </p:spTree>
    <p:extLst>
      <p:ext uri="{BB962C8B-B14F-4D97-AF65-F5344CB8AC3E}">
        <p14:creationId xmlns:p14="http://schemas.microsoft.com/office/powerpoint/2010/main" val="233827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D3B7-FDC8-4C5C-8327-E2B925ACF0E9}"/>
              </a:ext>
            </a:extLst>
          </p:cNvPr>
          <p:cNvSpPr>
            <a:spLocks noGrp="1"/>
          </p:cNvSpPr>
          <p:nvPr>
            <p:ph type="title"/>
          </p:nvPr>
        </p:nvSpPr>
        <p:spPr>
          <a:xfrm>
            <a:off x="457200" y="842931"/>
            <a:ext cx="3200400" cy="1830059"/>
          </a:xfrm>
        </p:spPr>
        <p:txBody>
          <a:bodyPr>
            <a:normAutofit/>
          </a:bodyPr>
          <a:lstStyle/>
          <a:p>
            <a:r>
              <a:rPr lang="en-US" dirty="0">
                <a:solidFill>
                  <a:schemeClr val="tx2"/>
                </a:solidFill>
              </a:rPr>
              <a:t>Role of an Advocate</a:t>
            </a:r>
          </a:p>
        </p:txBody>
      </p:sp>
      <p:sp>
        <p:nvSpPr>
          <p:cNvPr id="3" name="Slide Number Placeholder 2">
            <a:extLst>
              <a:ext uri="{FF2B5EF4-FFF2-40B4-BE49-F238E27FC236}">
                <a16:creationId xmlns:a16="http://schemas.microsoft.com/office/drawing/2014/main" id="{C79E68E0-3295-4BEE-BE58-722D050152EA}"/>
              </a:ext>
            </a:extLst>
          </p:cNvPr>
          <p:cNvSpPr>
            <a:spLocks noGrp="1"/>
          </p:cNvSpPr>
          <p:nvPr>
            <p:ph type="sldNum" sz="quarter" idx="4"/>
          </p:nvPr>
        </p:nvSpPr>
        <p:spPr/>
        <p:txBody>
          <a:bodyPr/>
          <a:lstStyle/>
          <a:p>
            <a:fld id="{4E0B2449-072C-424A-B21E-C811EE2EDC3B}" type="slidenum">
              <a:rPr lang="en-US" smtClean="0"/>
              <a:t>8</a:t>
            </a:fld>
            <a:endParaRPr lang="en-US"/>
          </a:p>
        </p:txBody>
      </p:sp>
      <p:sp>
        <p:nvSpPr>
          <p:cNvPr id="6" name="Rectangle 5">
            <a:extLst>
              <a:ext uri="{FF2B5EF4-FFF2-40B4-BE49-F238E27FC236}">
                <a16:creationId xmlns:a16="http://schemas.microsoft.com/office/drawing/2014/main" id="{8C03D3DD-7A73-4CB5-ACE6-8FBBE337FB3C}"/>
              </a:ext>
            </a:extLst>
          </p:cNvPr>
          <p:cNvSpPr/>
          <p:nvPr/>
        </p:nvSpPr>
        <p:spPr>
          <a:xfrm>
            <a:off x="4824788" y="1670533"/>
            <a:ext cx="7175384" cy="4007251"/>
          </a:xfrm>
          <a:prstGeom prst="rect">
            <a:avLst/>
          </a:prstGeom>
        </p:spPr>
        <p:txBody>
          <a:bodyPr wrap="square">
            <a:spAutoFit/>
          </a:bodyPr>
          <a:lstStyle/>
          <a:p>
            <a:pPr marL="246460" lvl="1" indent="-246460">
              <a:lnSpc>
                <a:spcPct val="90000"/>
              </a:lnSpc>
              <a:spcAft>
                <a:spcPts val="900"/>
              </a:spcAft>
              <a:buClr>
                <a:srgbClr val="3A4F39"/>
              </a:buClr>
              <a:buFont typeface="Arial" panose="020B0604020202020204" pitchFamily="34" charset="0"/>
              <a:buChar char="•"/>
            </a:pPr>
            <a:r>
              <a:rPr lang="en-US" altLang="en-US" sz="2400" dirty="0"/>
              <a:t>Trusted and close to the Beneficiary</a:t>
            </a:r>
          </a:p>
          <a:p>
            <a:pPr marL="246460" lvl="1" indent="-246460">
              <a:lnSpc>
                <a:spcPct val="90000"/>
              </a:lnSpc>
              <a:spcAft>
                <a:spcPts val="900"/>
              </a:spcAft>
              <a:buClr>
                <a:srgbClr val="3A4F39"/>
              </a:buClr>
              <a:buFont typeface="Arial" panose="020B0604020202020204" pitchFamily="34" charset="0"/>
              <a:buChar char="•"/>
            </a:pPr>
            <a:r>
              <a:rPr lang="en-US" altLang="en-US" sz="2400" dirty="0"/>
              <a:t>Familiar with wants and needs of Beneficiary</a:t>
            </a:r>
          </a:p>
          <a:p>
            <a:pPr marL="246460" lvl="1" indent="-246460">
              <a:lnSpc>
                <a:spcPct val="90000"/>
              </a:lnSpc>
              <a:spcAft>
                <a:spcPts val="900"/>
              </a:spcAft>
              <a:buClr>
                <a:srgbClr val="3A4F39"/>
              </a:buClr>
              <a:buFont typeface="Arial" panose="020B0604020202020204" pitchFamily="34" charset="0"/>
              <a:buChar char="•"/>
            </a:pPr>
            <a:r>
              <a:rPr lang="en-US" altLang="en-US" sz="2400" dirty="0"/>
              <a:t>Has access to financial and confidential information</a:t>
            </a:r>
          </a:p>
          <a:p>
            <a:pPr marL="246460" lvl="1" indent="-246460">
              <a:lnSpc>
                <a:spcPct val="90000"/>
              </a:lnSpc>
              <a:spcAft>
                <a:spcPts val="900"/>
              </a:spcAft>
              <a:buClr>
                <a:srgbClr val="3A4F39"/>
              </a:buClr>
              <a:buFont typeface="Arial" panose="020B0604020202020204" pitchFamily="34" charset="0"/>
              <a:buChar char="•"/>
            </a:pPr>
            <a:r>
              <a:rPr lang="en-US" altLang="en-US" sz="2400" dirty="0"/>
              <a:t>Makes requests for disbursements from the trust</a:t>
            </a:r>
          </a:p>
          <a:p>
            <a:pPr marL="246460" lvl="1" indent="-246460">
              <a:lnSpc>
                <a:spcPct val="90000"/>
              </a:lnSpc>
              <a:spcAft>
                <a:spcPts val="900"/>
              </a:spcAft>
              <a:buClr>
                <a:srgbClr val="3A4F39"/>
              </a:buClr>
              <a:buFont typeface="Arial" panose="020B0604020202020204" pitchFamily="34" charset="0"/>
              <a:buChar char="•"/>
            </a:pPr>
            <a:r>
              <a:rPr lang="en-US" altLang="en-US" sz="2400" dirty="0"/>
              <a:t>Can be:</a:t>
            </a:r>
          </a:p>
          <a:p>
            <a:pPr marL="703660" lvl="2" indent="-246460">
              <a:lnSpc>
                <a:spcPct val="90000"/>
              </a:lnSpc>
              <a:spcAft>
                <a:spcPts val="900"/>
              </a:spcAft>
              <a:buClr>
                <a:srgbClr val="3A4F39"/>
              </a:buClr>
              <a:buFont typeface="Arial" panose="020B0604020202020204" pitchFamily="34" charset="0"/>
              <a:buChar char="•"/>
            </a:pPr>
            <a:r>
              <a:rPr lang="en-US" altLang="en-US" sz="2400" dirty="0"/>
              <a:t>Beneficiary</a:t>
            </a:r>
          </a:p>
          <a:p>
            <a:pPr marL="703660" lvl="2" indent="-246460">
              <a:lnSpc>
                <a:spcPct val="90000"/>
              </a:lnSpc>
              <a:spcAft>
                <a:spcPts val="900"/>
              </a:spcAft>
              <a:buClr>
                <a:srgbClr val="3A4F39"/>
              </a:buClr>
              <a:buFont typeface="Arial" panose="020B0604020202020204" pitchFamily="34" charset="0"/>
              <a:buChar char="•"/>
            </a:pPr>
            <a:r>
              <a:rPr lang="en-US" altLang="en-US" sz="2400" dirty="0"/>
              <a:t>Relative</a:t>
            </a:r>
          </a:p>
          <a:p>
            <a:pPr marL="703660" lvl="2" indent="-246460">
              <a:lnSpc>
                <a:spcPct val="90000"/>
              </a:lnSpc>
              <a:spcAft>
                <a:spcPts val="900"/>
              </a:spcAft>
              <a:buClr>
                <a:srgbClr val="3A4F39"/>
              </a:buClr>
              <a:buFont typeface="Arial" panose="020B0604020202020204" pitchFamily="34" charset="0"/>
              <a:buChar char="•"/>
            </a:pPr>
            <a:r>
              <a:rPr lang="en-US" altLang="en-US" sz="2400" dirty="0"/>
              <a:t>Guardian or Power of Attorney</a:t>
            </a:r>
          </a:p>
          <a:p>
            <a:pPr marL="703660" lvl="2" indent="-246460">
              <a:lnSpc>
                <a:spcPct val="90000"/>
              </a:lnSpc>
              <a:spcAft>
                <a:spcPts val="900"/>
              </a:spcAft>
              <a:buClr>
                <a:srgbClr val="3A4F39"/>
              </a:buClr>
              <a:buFont typeface="Arial" panose="020B0604020202020204" pitchFamily="34" charset="0"/>
              <a:buChar char="•"/>
            </a:pPr>
            <a:r>
              <a:rPr lang="en-US" altLang="en-US" sz="2400" dirty="0"/>
              <a:t>Caseworker or Other Stakeholder</a:t>
            </a:r>
          </a:p>
        </p:txBody>
      </p:sp>
      <p:pic>
        <p:nvPicPr>
          <p:cNvPr id="7" name="Picture 4" descr="Image result for elder">
            <a:extLst>
              <a:ext uri="{FF2B5EF4-FFF2-40B4-BE49-F238E27FC236}">
                <a16:creationId xmlns:a16="http://schemas.microsoft.com/office/drawing/2014/main" id="{DEA4FBAC-6251-4D7D-B200-EF9AD82C77D5}"/>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57200" y="2853743"/>
            <a:ext cx="2959894" cy="21504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B2691DD-29B5-462D-BD15-242C7A546014}"/>
              </a:ext>
            </a:extLst>
          </p:cNvPr>
          <p:cNvPicPr>
            <a:picLocks noChangeAspect="1"/>
          </p:cNvPicPr>
          <p:nvPr/>
        </p:nvPicPr>
        <p:blipFill>
          <a:blip r:embed="rId3"/>
          <a:stretch>
            <a:fillRect/>
          </a:stretch>
        </p:blipFill>
        <p:spPr>
          <a:xfrm>
            <a:off x="0" y="5834629"/>
            <a:ext cx="4739606" cy="697348"/>
          </a:xfrm>
          <a:prstGeom prst="rect">
            <a:avLst/>
          </a:prstGeom>
        </p:spPr>
      </p:pic>
    </p:spTree>
    <p:extLst>
      <p:ext uri="{BB962C8B-B14F-4D97-AF65-F5344CB8AC3E}">
        <p14:creationId xmlns:p14="http://schemas.microsoft.com/office/powerpoint/2010/main" val="174371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3B628C-C994-45EF-B08B-F796D516324C}"/>
              </a:ext>
            </a:extLst>
          </p:cNvPr>
          <p:cNvSpPr>
            <a:spLocks noGrp="1"/>
          </p:cNvSpPr>
          <p:nvPr>
            <p:ph type="title"/>
          </p:nvPr>
        </p:nvSpPr>
        <p:spPr>
          <a:xfrm>
            <a:off x="1097280" y="286603"/>
            <a:ext cx="10058400" cy="1450757"/>
          </a:xfrm>
          <a:prstGeom prst="rect">
            <a:avLst/>
          </a:prstGeom>
        </p:spPr>
        <p:txBody>
          <a:bodyPr>
            <a:normAutofit/>
          </a:bodyPr>
          <a:lstStyle/>
          <a:p>
            <a:r>
              <a:rPr lang="en-US" sz="3600" dirty="0"/>
              <a:t>Fees and Funding Requirements</a:t>
            </a:r>
          </a:p>
        </p:txBody>
      </p:sp>
      <p:sp>
        <p:nvSpPr>
          <p:cNvPr id="7" name="Text Placeholder 6">
            <a:extLst>
              <a:ext uri="{FF2B5EF4-FFF2-40B4-BE49-F238E27FC236}">
                <a16:creationId xmlns:a16="http://schemas.microsoft.com/office/drawing/2014/main" id="{25E402EC-0475-4F48-A66D-2D8BCB01DFBE}"/>
              </a:ext>
            </a:extLst>
          </p:cNvPr>
          <p:cNvSpPr>
            <a:spLocks noGrp="1"/>
          </p:cNvSpPr>
          <p:nvPr>
            <p:ph type="body" idx="1"/>
          </p:nvPr>
        </p:nvSpPr>
        <p:spPr>
          <a:xfrm>
            <a:off x="1097279" y="1737360"/>
            <a:ext cx="4937760" cy="736282"/>
          </a:xfrm>
        </p:spPr>
        <p:txBody>
          <a:bodyPr/>
          <a:lstStyle/>
          <a:p>
            <a:r>
              <a:rPr lang="en-US" cap="none" dirty="0"/>
              <a:t>Varies among pooled trusts, but generally:</a:t>
            </a:r>
          </a:p>
        </p:txBody>
      </p:sp>
      <p:sp>
        <p:nvSpPr>
          <p:cNvPr id="8" name="Content Placeholder 7">
            <a:extLst>
              <a:ext uri="{FF2B5EF4-FFF2-40B4-BE49-F238E27FC236}">
                <a16:creationId xmlns:a16="http://schemas.microsoft.com/office/drawing/2014/main" id="{9C981C22-FA12-4D65-90A5-77E73C0EB4E1}"/>
              </a:ext>
            </a:extLst>
          </p:cNvPr>
          <p:cNvSpPr>
            <a:spLocks noGrp="1"/>
          </p:cNvSpPr>
          <p:nvPr>
            <p:ph sz="half" idx="2"/>
          </p:nvPr>
        </p:nvSpPr>
        <p:spPr>
          <a:xfrm>
            <a:off x="1702161" y="2695259"/>
            <a:ext cx="4937760" cy="3378200"/>
          </a:xfrm>
        </p:spPr>
        <p:txBody>
          <a:bodyPr>
            <a:normAutofit/>
          </a:bodyPr>
          <a:lstStyle/>
          <a:p>
            <a:pPr marL="246460" indent="-246460">
              <a:spcAft>
                <a:spcPts val="900"/>
              </a:spcAft>
              <a:buClr>
                <a:srgbClr val="3A4F39"/>
              </a:buClr>
              <a:buFont typeface="Arial" panose="020B0604020202020204" pitchFamily="34" charset="0"/>
              <a:buChar char="•"/>
            </a:pPr>
            <a:r>
              <a:rPr lang="en-US" altLang="en-US" sz="1800" dirty="0">
                <a:solidFill>
                  <a:schemeClr val="tx1"/>
                </a:solidFill>
              </a:rPr>
              <a:t>Enrollment Fees</a:t>
            </a:r>
          </a:p>
          <a:p>
            <a:pPr marL="246460" indent="-246460">
              <a:spcAft>
                <a:spcPts val="900"/>
              </a:spcAft>
              <a:buClr>
                <a:srgbClr val="3A4F39"/>
              </a:buClr>
              <a:buFont typeface="Arial" panose="020B0604020202020204" pitchFamily="34" charset="0"/>
              <a:buChar char="•"/>
            </a:pPr>
            <a:r>
              <a:rPr lang="en-US" altLang="en-US" sz="1800" dirty="0">
                <a:solidFill>
                  <a:schemeClr val="tx1"/>
                </a:solidFill>
              </a:rPr>
              <a:t>Trust Administration/Investment Fees</a:t>
            </a:r>
          </a:p>
          <a:p>
            <a:pPr marL="445294" lvl="2" indent="-204788">
              <a:spcAft>
                <a:spcPts val="900"/>
              </a:spcAft>
              <a:buClr>
                <a:srgbClr val="3A4F39"/>
              </a:buClr>
              <a:buFont typeface="Symbol" panose="05050102010706020507" pitchFamily="18" charset="2"/>
              <a:buChar char="-"/>
            </a:pPr>
            <a:r>
              <a:rPr lang="en-US" altLang="en-US" sz="1800" dirty="0">
                <a:solidFill>
                  <a:schemeClr val="tx1"/>
                </a:solidFill>
              </a:rPr>
              <a:t>Affordable ongoing fees when compared to financial institutions and other professional trustee options</a:t>
            </a:r>
          </a:p>
          <a:p>
            <a:pPr marL="246460" indent="-246460">
              <a:spcAft>
                <a:spcPts val="900"/>
              </a:spcAft>
              <a:buClr>
                <a:srgbClr val="3A4F39"/>
              </a:buClr>
              <a:buFont typeface="Arial" panose="020B0604020202020204" pitchFamily="34" charset="0"/>
              <a:buChar char="•"/>
            </a:pPr>
            <a:r>
              <a:rPr lang="en-US" sz="1800" dirty="0">
                <a:solidFill>
                  <a:schemeClr val="tx1"/>
                </a:solidFill>
              </a:rPr>
              <a:t>Funding minimum in many cases may be as low as $10,000</a:t>
            </a:r>
            <a:endParaRPr lang="en-US" altLang="en-US" sz="1800" dirty="0">
              <a:solidFill>
                <a:schemeClr val="tx1"/>
              </a:solidFill>
            </a:endParaRPr>
          </a:p>
        </p:txBody>
      </p:sp>
      <p:sp>
        <p:nvSpPr>
          <p:cNvPr id="5" name="Slide Number Placeholder 4">
            <a:extLst>
              <a:ext uri="{FF2B5EF4-FFF2-40B4-BE49-F238E27FC236}">
                <a16:creationId xmlns:a16="http://schemas.microsoft.com/office/drawing/2014/main" id="{EC284B79-1E5E-4A20-8102-18AA10F7076A}"/>
              </a:ext>
            </a:extLst>
          </p:cNvPr>
          <p:cNvSpPr>
            <a:spLocks noGrp="1"/>
          </p:cNvSpPr>
          <p:nvPr>
            <p:ph type="sldNum" sz="quarter" idx="10"/>
          </p:nvPr>
        </p:nvSpPr>
        <p:spPr/>
        <p:txBody>
          <a:bodyPr/>
          <a:lstStyle/>
          <a:p>
            <a:fld id="{4E0B2449-072C-424A-B21E-C811EE2EDC3B}" type="slidenum">
              <a:rPr lang="en-US" smtClean="0"/>
              <a:t>9</a:t>
            </a:fld>
            <a:endParaRPr lang="en-US"/>
          </a:p>
        </p:txBody>
      </p:sp>
      <p:pic>
        <p:nvPicPr>
          <p:cNvPr id="11" name="Picture 10">
            <a:extLst>
              <a:ext uri="{FF2B5EF4-FFF2-40B4-BE49-F238E27FC236}">
                <a16:creationId xmlns:a16="http://schemas.microsoft.com/office/drawing/2014/main" id="{E54FCF48-0683-4E47-B40B-E2F8705141D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3320" y="1968854"/>
            <a:ext cx="4474736" cy="2983156"/>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79C36D9-7B2F-4AB7-82E3-25C9ABC52AB5}"/>
              </a:ext>
            </a:extLst>
          </p:cNvPr>
          <p:cNvPicPr>
            <a:picLocks noChangeAspect="1"/>
          </p:cNvPicPr>
          <p:nvPr/>
        </p:nvPicPr>
        <p:blipFill>
          <a:blip r:embed="rId3"/>
          <a:stretch>
            <a:fillRect/>
          </a:stretch>
        </p:blipFill>
        <p:spPr>
          <a:xfrm>
            <a:off x="96755" y="6073459"/>
            <a:ext cx="4739606" cy="697348"/>
          </a:xfrm>
          <a:prstGeom prst="rect">
            <a:avLst/>
          </a:prstGeom>
        </p:spPr>
      </p:pic>
    </p:spTree>
    <p:extLst>
      <p:ext uri="{BB962C8B-B14F-4D97-AF65-F5344CB8AC3E}">
        <p14:creationId xmlns:p14="http://schemas.microsoft.com/office/powerpoint/2010/main" val="118884043"/>
      </p:ext>
    </p:extLst>
  </p:cSld>
  <p:clrMapOvr>
    <a:masterClrMapping/>
  </p:clrMapOvr>
</p:sld>
</file>

<file path=ppt/theme/theme1.xml><?xml version="1.0" encoding="utf-8"?>
<a:theme xmlns:a="http://schemas.openxmlformats.org/drawingml/2006/main" name="Retrospect">
  <a:themeElements>
    <a:clrScheme name="Custom 11">
      <a:dk1>
        <a:srgbClr val="000000"/>
      </a:dk1>
      <a:lt1>
        <a:sysClr val="window" lastClr="FFFFFF"/>
      </a:lt1>
      <a:dk2>
        <a:srgbClr val="336600"/>
      </a:dk2>
      <a:lt2>
        <a:srgbClr val="CCDDEA"/>
      </a:lt2>
      <a:accent1>
        <a:srgbClr val="BFBFBF"/>
      </a:accent1>
      <a:accent2>
        <a:srgbClr val="595959"/>
      </a:accent2>
      <a:accent3>
        <a:srgbClr val="336600"/>
      </a:accent3>
      <a:accent4>
        <a:srgbClr val="9B8357"/>
      </a:accent4>
      <a:accent5>
        <a:srgbClr val="C2BC80"/>
      </a:accent5>
      <a:accent6>
        <a:srgbClr val="94A088"/>
      </a:accent6>
      <a:hlink>
        <a:srgbClr val="2998E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2678</Words>
  <Application>Microsoft Office PowerPoint</Application>
  <PresentationFormat>Widescreen</PresentationFormat>
  <Paragraphs>260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Symbol</vt:lpstr>
      <vt:lpstr>Wingdings</vt:lpstr>
      <vt:lpstr>Retrospect</vt:lpstr>
      <vt:lpstr>Fundamentals of Pooled Special Needs Trusts  and the Disbursement Process</vt:lpstr>
      <vt:lpstr>Joanne Marcus, MSW President &amp; CEO</vt:lpstr>
      <vt:lpstr>Karen Dunivan Konvicka, J.D. Director of Client Services </vt:lpstr>
      <vt:lpstr>What is a Pooled Special Needs Trust?</vt:lpstr>
      <vt:lpstr>SNTs: Individual and Pooled</vt:lpstr>
      <vt:lpstr>Benefits of Using a PSNT</vt:lpstr>
      <vt:lpstr>Role and Responsibilities of the Trust Administrator</vt:lpstr>
      <vt:lpstr>Role of an Advocate</vt:lpstr>
      <vt:lpstr>Fees and Funding Requirements</vt:lpstr>
      <vt:lpstr>Allowable Contributions</vt:lpstr>
      <vt:lpstr>Two Types of PSNTs:</vt:lpstr>
      <vt:lpstr>Source of Law: Third-Party PSNT POMS I01120.200D.2</vt:lpstr>
      <vt:lpstr>4-Point Client Checklist: Third-Party</vt:lpstr>
      <vt:lpstr>SECURE Act and See-through Accumulation Trust</vt:lpstr>
      <vt:lpstr>Source of Law: First-Party PSNT</vt:lpstr>
      <vt:lpstr>5-Point Client Checklist: First-Party</vt:lpstr>
      <vt:lpstr>65 and Over: Transfer of Assets Penalty Exception</vt:lpstr>
      <vt:lpstr>Public Benefits Primer</vt:lpstr>
      <vt:lpstr>Supplemental Security Income (SSI):</vt:lpstr>
      <vt:lpstr>Medicaid</vt:lpstr>
      <vt:lpstr>Guidelines for Disbursements</vt:lpstr>
      <vt:lpstr>Is it Income?  For Beneficiaries Who Receive SSI and/or Medicaid</vt:lpstr>
      <vt:lpstr>In-Kind Support and Maintenance:  Food and Shelter  POMS SI 01120.200E.1.b. 00835.310 </vt:lpstr>
      <vt:lpstr>PowerPoint Presentation</vt:lpstr>
      <vt:lpstr>ABLE Accounts (Continued) </vt:lpstr>
      <vt:lpstr>ABLE Account –  Qualified Disability Expenses</vt:lpstr>
      <vt:lpstr>Solution:</vt:lpstr>
      <vt:lpstr>Third-Party PSNT Remainder Policies</vt:lpstr>
      <vt:lpstr>First-Party PSNT Remainder Policies: Medicaid Recipient Beneficiaries</vt:lpstr>
      <vt:lpstr>Consider This Remainder Policy as an Example:</vt:lpstr>
      <vt:lpstr>Fact Pattern Example</vt:lpstr>
      <vt:lpstr>Questions?  Feel free to reach out to us directly with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Benefits: An Overview</dc:title>
  <dc:creator>Rebecca Carter</dc:creator>
  <cp:lastModifiedBy>Morgan McAllister</cp:lastModifiedBy>
  <cp:revision>107</cp:revision>
  <cp:lastPrinted>2022-01-11T21:09:15Z</cp:lastPrinted>
  <dcterms:created xsi:type="dcterms:W3CDTF">2021-04-30T14:02:16Z</dcterms:created>
  <dcterms:modified xsi:type="dcterms:W3CDTF">2022-01-14T21:02:06Z</dcterms:modified>
</cp:coreProperties>
</file>